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758" r:id="rId5"/>
    <p:sldId id="759" r:id="rId6"/>
    <p:sldId id="757" r:id="rId7"/>
    <p:sldId id="712" r:id="rId8"/>
    <p:sldId id="714" r:id="rId9"/>
    <p:sldId id="671" r:id="rId10"/>
    <p:sldId id="672" r:id="rId11"/>
    <p:sldId id="746" r:id="rId12"/>
    <p:sldId id="715" r:id="rId13"/>
    <p:sldId id="716" r:id="rId14"/>
    <p:sldId id="729" r:id="rId15"/>
    <p:sldId id="717" r:id="rId16"/>
    <p:sldId id="677" r:id="rId17"/>
    <p:sldId id="683" r:id="rId18"/>
    <p:sldId id="680" r:id="rId19"/>
    <p:sldId id="678" r:id="rId20"/>
    <p:sldId id="781" r:id="rId21"/>
    <p:sldId id="780" r:id="rId22"/>
    <p:sldId id="777" r:id="rId23"/>
    <p:sldId id="779" r:id="rId24"/>
    <p:sldId id="778" r:id="rId25"/>
    <p:sldId id="748" r:id="rId26"/>
    <p:sldId id="753" r:id="rId27"/>
    <p:sldId id="754" r:id="rId28"/>
    <p:sldId id="749" r:id="rId29"/>
    <p:sldId id="725"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t Prag" initials="AP" lastIdx="6" clrIdx="0">
    <p:extLst>
      <p:ext uri="{19B8F6BF-5375-455C-9EA6-DF929625EA0E}">
        <p15:presenceInfo xmlns:p15="http://schemas.microsoft.com/office/powerpoint/2012/main" userId="S::anat@sniffer.org.uk::84241226-41c5-4ba4-bcb0-a773ed30c2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E8087"/>
    <a:srgbClr val="A4A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C6EB01-2771-46E7-A0CE-73905204764C}" v="4" dt="2022-08-02T13:47:58.1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161" autoAdjust="0"/>
  </p:normalViewPr>
  <p:slideViewPr>
    <p:cSldViewPr snapToGrid="0">
      <p:cViewPr varScale="1">
        <p:scale>
          <a:sx n="77" d="100"/>
          <a:sy n="77" d="100"/>
        </p:scale>
        <p:origin x="18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D78886-3B5B-4D26-953E-23F0BD3178A9}" type="datetimeFigureOut">
              <a:rPr lang="en-GB" smtClean="0"/>
              <a:t>17/08/2022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32617-0A30-460C-8266-28D3D4CAAA91}" type="slidenum">
              <a:rPr lang="en-GB" smtClean="0"/>
              <a:t>‹#›</a:t>
            </a:fld>
            <a:endParaRPr lang="en-GB"/>
          </a:p>
        </p:txBody>
      </p:sp>
    </p:spTree>
    <p:extLst>
      <p:ext uri="{BB962C8B-B14F-4D97-AF65-F5344CB8AC3E}">
        <p14:creationId xmlns:p14="http://schemas.microsoft.com/office/powerpoint/2010/main" val="2160576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unsplash.com/@antoinefbr?utm_source=unsplash&amp;utm_medium=referral&amp;utm_content=creditCopyText"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unsplash.com/s/photos/climate-change-scotland?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antoinefbr?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nsplash.com/s/photos/climate-change-scotland?utm_source=unsplash&amp;utm_medium=referral&amp;utm_content=creditCopyTex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antoinefbr?utm_source=unsplash&amp;utm_medium=referral&amp;utm_content=creditCopy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unsplash.com/s/photos/climate-change-scotland?utm_source=unsplash&amp;utm_medium=referral&amp;utm_content=creditCopyTex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antoinefbr?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unsplash.com/s/photos/climate-change-scotland?utm_source=unsplash&amp;utm_medium=referral&amp;utm_content=creditCopyText"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daptationscotland.org.uk/climatereadyplac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daptationscotland.org.uk/climatereadyplac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splash.com/@jeremybishop?utm_source=unsplash&amp;utm_medium=referral&amp;utm_content=creditCopyText"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unsplash.com/@jeremybishop" TargetMode="External"/><Relationship Id="rId4" Type="http://schemas.openxmlformats.org/officeDocument/2006/relationships/hyperlink" Target="https://unsplash.com/s/photos/sun-heat?utm_source=unsplash&amp;utm_medium=referral&amp;utm_content=creditCopyText"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charliedeets?utm_source=unsplash&amp;utm_medium=referral&amp;utm_content=creditCopyTex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unsplash.com/s/photos/heavy-rain?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nsplash.com/@joachim_pressl?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unsplash.com/s/photos/scotland-coast?utm_source=unsplash&amp;utm_medium=referral&amp;utm_content=creditCopyText"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antoinefbr?utm_source=unsplash&amp;utm_medium=referral&amp;utm_content=creditCopyText"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unsplash.com/s/photos/climate-change-scotland?utm_source=unsplash&amp;utm_medium=referral&amp;utm_content=creditCopyTex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eccesplash?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unsplash.com/s/photos/cairngorm?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unsplash.com/@eilisgarvey?utm_source=unsplash&amp;utm_medium=referral&amp;utm_content=creditCopyTex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unsplash.com/s/photos/cairngorms?utm_source=unsplash&amp;utm_medium=referral&amp;utm_content=creditCopyTex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Start your presentation by asking the attendees to share their favourite memory of their place. This will help build the connection between what matters to people in the place </a:t>
            </a:r>
          </a:p>
        </p:txBody>
      </p:sp>
      <p:sp>
        <p:nvSpPr>
          <p:cNvPr id="4" name="Slide Number Placeholder 3"/>
          <p:cNvSpPr>
            <a:spLocks noGrp="1"/>
          </p:cNvSpPr>
          <p:nvPr>
            <p:ph type="sldNum" sz="quarter" idx="5"/>
          </p:nvPr>
        </p:nvSpPr>
        <p:spPr/>
        <p:txBody>
          <a:bodyPr/>
          <a:lstStyle/>
          <a:p>
            <a:fld id="{91832617-0A30-460C-8266-28D3D4CAAA91}" type="slidenum">
              <a:rPr lang="en-GB" smtClean="0"/>
              <a:t>2</a:t>
            </a:fld>
            <a:endParaRPr lang="en-GB"/>
          </a:p>
        </p:txBody>
      </p:sp>
    </p:spTree>
    <p:extLst>
      <p:ext uri="{BB962C8B-B14F-4D97-AF65-F5344CB8AC3E}">
        <p14:creationId xmlns:p14="http://schemas.microsoft.com/office/powerpoint/2010/main" val="695285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by </a:t>
            </a:r>
            <a:r>
              <a:rPr lang="en-GB">
                <a:hlinkClick r:id="rId3"/>
              </a:rPr>
              <a:t>Antoine Fabre</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565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1" cap="all" dirty="0">
                <a:solidFill>
                  <a:srgbClr val="FFFFFF"/>
                </a:solidFill>
                <a:effectLst/>
                <a:latin typeface="alternate-gothic-no-2-d"/>
              </a:rPr>
              <a:t>THE INCREASED RISK OF FLOODING</a:t>
            </a:r>
          </a:p>
          <a:p>
            <a:pPr algn="l" fontAlgn="base"/>
            <a:r>
              <a:rPr lang="en-GB" b="0" i="0" dirty="0">
                <a:solidFill>
                  <a:srgbClr val="FFFFFF"/>
                </a:solidFill>
                <a:effectLst/>
                <a:latin typeface="proxima-nova"/>
              </a:rPr>
              <a:t>Flooding can already have a devastating effect on those affected. With climate change likely to alter rainfall patterns and bring more heavy downpours, we expect flood risk to increase in the future. This could impact on properties and infrastructure – with serious consequences for our people, heritage, businesses and communities.</a:t>
            </a:r>
          </a:p>
          <a:p>
            <a:pPr marL="0" indent="0">
              <a:buFont typeface="Arial" panose="020B0604020202020204" pitchFamily="34" charset="0"/>
              <a:buNone/>
            </a:pPr>
            <a:endParaRPr lang="en-GB" b="0" i="0" dirty="0">
              <a:solidFill>
                <a:srgbClr val="FFFFFF"/>
              </a:solidFill>
              <a:effectLst/>
              <a:latin typeface="proxima-nova"/>
            </a:endParaRPr>
          </a:p>
          <a:p>
            <a:pPr algn="l" fontAlgn="base"/>
            <a:r>
              <a:rPr lang="en-GB" b="1" cap="all" dirty="0">
                <a:solidFill>
                  <a:srgbClr val="FFFFFF"/>
                </a:solidFill>
                <a:effectLst/>
                <a:latin typeface="alternate-gothic-no-2-d"/>
              </a:rPr>
              <a:t>THE QUALITY OF OUR SOILS</a:t>
            </a:r>
          </a:p>
          <a:p>
            <a:pPr algn="l" fontAlgn="base"/>
            <a:r>
              <a:rPr lang="en-GB" b="0" i="0" dirty="0">
                <a:solidFill>
                  <a:srgbClr val="FFFFFF"/>
                </a:solidFill>
                <a:effectLst/>
                <a:latin typeface="proxima-nova"/>
              </a:rPr>
              <a:t>We rely on soils to sustain biodiversity, support agriculture and forestry, regulate the water cycle and store carbon. Soils also have an historic environment value, as a proxy record of environmental change and for the preservation of archaeological deposits and artefacts. Soils and vegetation may be altered by changes to rainfall patterns and increased temperatures - as well as the way we use the land.</a:t>
            </a:r>
          </a:p>
          <a:p>
            <a:pPr algn="l" fontAlgn="base"/>
            <a:endParaRPr lang="en-GB" b="0" i="0" dirty="0">
              <a:solidFill>
                <a:srgbClr val="FFFFFF"/>
              </a:solidFill>
              <a:effectLst/>
              <a:latin typeface="proxima-nova"/>
            </a:endParaRPr>
          </a:p>
          <a:p>
            <a:pPr algn="l" fontAlgn="base"/>
            <a:r>
              <a:rPr lang="en-GB" b="1" i="0" cap="all" dirty="0">
                <a:solidFill>
                  <a:srgbClr val="FFFFFF"/>
                </a:solidFill>
                <a:effectLst/>
                <a:latin typeface="alternate-gothic-no-2-d"/>
              </a:rPr>
              <a:t>THE HEALTH AND WELLBEING OF OUR PEOPLE</a:t>
            </a:r>
          </a:p>
          <a:p>
            <a:pPr algn="l" fontAlgn="base"/>
            <a:r>
              <a:rPr lang="en-GB" b="0" i="0" dirty="0">
                <a:solidFill>
                  <a:srgbClr val="FFFFFF"/>
                </a:solidFill>
                <a:effectLst/>
                <a:latin typeface="proxima-nova"/>
              </a:rPr>
              <a:t>A warming climate may provide more opportunity to be outdoors and enjoy a healthy and active lifestyle, while reducing mortality in winter. However, it could affect patterns of disease and other health issues. Climate change and associated extreme weather may disrupt the lives of individuals and communities, limiting access to vital services and impacting on people’s physical and mental health.</a:t>
            </a:r>
          </a:p>
          <a:p>
            <a:pPr algn="l" fontAlgn="base"/>
            <a:br>
              <a:rPr lang="en-GB" dirty="0"/>
            </a:br>
            <a:r>
              <a:rPr lang="en-GB" b="1" cap="all" dirty="0">
                <a:solidFill>
                  <a:srgbClr val="FFFFFF"/>
                </a:solidFill>
                <a:effectLst/>
                <a:latin typeface="alternate-gothic-no-2-d"/>
              </a:rPr>
              <a:t>THE RESILIENCE OF OUR BUSINESSES</a:t>
            </a:r>
          </a:p>
          <a:p>
            <a:pPr algn="l" fontAlgn="base"/>
            <a:r>
              <a:rPr lang="en-GB" b="0" i="0" dirty="0">
                <a:solidFill>
                  <a:srgbClr val="FFFFFF"/>
                </a:solidFill>
                <a:effectLst/>
                <a:latin typeface="proxima-nova"/>
              </a:rPr>
              <a:t>Climate change and associated extreme weather may disrupt transport, energy and communication networks in Scotland and around the world. This could impact on markets, affect supply chains and raise insurance costs</a:t>
            </a:r>
          </a:p>
          <a:p>
            <a:endParaRPr lang="en-GB" b="0" i="0" dirty="0">
              <a:solidFill>
                <a:srgbClr val="FFFFFF"/>
              </a:solidFill>
              <a:effectLst/>
              <a:latin typeface="proxima-nova"/>
            </a:endParaRP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1832617-0A30-460C-8266-28D3D4CAAA91}" type="slidenum">
              <a:rPr lang="en-GB" smtClean="0"/>
              <a:t>13</a:t>
            </a:fld>
            <a:endParaRPr lang="en-GB"/>
          </a:p>
        </p:txBody>
      </p:sp>
    </p:spTree>
    <p:extLst>
      <p:ext uri="{BB962C8B-B14F-4D97-AF65-F5344CB8AC3E}">
        <p14:creationId xmlns:p14="http://schemas.microsoft.com/office/powerpoint/2010/main" val="2084474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1" cap="all">
                <a:solidFill>
                  <a:srgbClr val="FFFFFF"/>
                </a:solidFill>
                <a:effectLst/>
                <a:latin typeface="alternate-gothic-no-2-d"/>
              </a:rPr>
              <a:t>THE SECURITY AND EFFICIENCY OF OUR ENERGY SUPPLY</a:t>
            </a:r>
          </a:p>
          <a:p>
            <a:pPr algn="l" fontAlgn="base"/>
            <a:r>
              <a:rPr lang="en-GB" b="0" i="0">
                <a:solidFill>
                  <a:srgbClr val="FFFFFF"/>
                </a:solidFill>
                <a:effectLst/>
                <a:latin typeface="proxima-nova"/>
              </a:rPr>
              <a:t>Climate change may influence Scotland’s capacity to generate weather-dependent renewable energy. For example, varying water availability will affect hydro generation schemes. Climate change can also impact power distribution, with impacts ranging from damage caused by extreme weather events, to reduced transmission efficiency occurring as a result of temperature fluctuations. Impacts on global energy markets may also affect energy supplies in Scotland and consequently our overall energy security.</a:t>
            </a:r>
          </a:p>
          <a:p>
            <a:endParaRPr lang="en-GB"/>
          </a:p>
          <a:p>
            <a:pPr algn="l" fontAlgn="base"/>
            <a:r>
              <a:rPr lang="en-GB" b="1" cap="all">
                <a:solidFill>
                  <a:srgbClr val="FFFFFF"/>
                </a:solidFill>
                <a:effectLst/>
                <a:latin typeface="alternate-gothic-no-2-d"/>
              </a:rPr>
              <a:t>INFRASTRUCTURE – NETWORK CONNECTIVITY AND INTERDEPENDENCIES</a:t>
            </a:r>
          </a:p>
          <a:p>
            <a:pPr algn="l" fontAlgn="base"/>
            <a:r>
              <a:rPr lang="en-GB" b="0" i="0">
                <a:solidFill>
                  <a:srgbClr val="FFFFFF"/>
                </a:solidFill>
                <a:effectLst/>
                <a:latin typeface="proxima-nova"/>
              </a:rPr>
              <a:t>Our energy, transport, water, and ICT networks support services are vital to our health and wellbeing and economic prosperity. The effect of climate change on these infrastructure systems will be varied. They are likely to be impacted by an increase in disruptive events such as flooding, landslides, drought, and heatwaves. Our infrastructure is closely inter-linked and failure in any area can lead to wider disruption across these networks.</a:t>
            </a:r>
          </a:p>
          <a:p>
            <a:pPr algn="l" fontAlgn="base"/>
            <a:endParaRPr lang="en-GB" b="0" i="0">
              <a:solidFill>
                <a:srgbClr val="FFFFFF"/>
              </a:solidFill>
              <a:effectLst/>
              <a:latin typeface="proxima-nova"/>
            </a:endParaRPr>
          </a:p>
          <a:p>
            <a:pPr algn="l" fontAlgn="base"/>
            <a:r>
              <a:rPr lang="en-GB" b="1" cap="all">
                <a:solidFill>
                  <a:srgbClr val="FFFFFF"/>
                </a:solidFill>
                <a:effectLst/>
                <a:latin typeface="alternate-gothic-no-2-d"/>
              </a:rPr>
              <a:t>OUR CULTURAL HERITAGE AND IDENTITY</a:t>
            </a:r>
          </a:p>
          <a:p>
            <a:pPr algn="l" fontAlgn="base"/>
            <a:r>
              <a:rPr lang="en-GB" b="0" i="0">
                <a:solidFill>
                  <a:srgbClr val="FFFFFF"/>
                </a:solidFill>
                <a:effectLst/>
                <a:latin typeface="proxima-nova"/>
              </a:rPr>
              <a:t>The changing climate is already altering our unique Scottish landscape and threatening our historic environment through coastal erosion, flooding and wetter, warmer conditions. The increased pace of climate change presents challenges to all those involved in the care, protection and promotion of the historic environment.</a:t>
            </a:r>
          </a:p>
          <a:p>
            <a:pPr algn="l" fontAlgn="base"/>
            <a:endParaRPr lang="en-GB" b="0" i="0">
              <a:solidFill>
                <a:srgbClr val="FFFFFF"/>
              </a:solidFill>
              <a:effectLst/>
              <a:latin typeface="proxima-nova"/>
            </a:endParaRPr>
          </a:p>
          <a:p>
            <a:pPr algn="l" fontAlgn="base"/>
            <a:r>
              <a:rPr lang="en-GB" b="1" cap="all">
                <a:solidFill>
                  <a:srgbClr val="FFFFFF"/>
                </a:solidFill>
                <a:effectLst/>
                <a:latin typeface="alternate-gothic-no-2-d"/>
              </a:rPr>
              <a:t>THE PERFORMANCE OF OUR BUILDINGS</a:t>
            </a:r>
          </a:p>
          <a:p>
            <a:pPr algn="l" fontAlgn="base"/>
            <a:r>
              <a:rPr lang="en-GB" b="0" i="0">
                <a:solidFill>
                  <a:srgbClr val="FFFFFF"/>
                </a:solidFill>
                <a:effectLst/>
                <a:latin typeface="proxima-nova"/>
              </a:rPr>
              <a:t>Climate change will have an impact on the design, construction, management and use of our buildings and surroundings. Whether retrofitting existing or building new, it is likely that there will be issues with water management (in flood and drought), weather resistance and overheating.</a:t>
            </a:r>
          </a:p>
          <a:p>
            <a:pPr algn="l" fontAlgn="base"/>
            <a:endParaRPr lang="en-GB" b="0" i="0">
              <a:solidFill>
                <a:srgbClr val="FFFFFF"/>
              </a:solidFill>
              <a:effectLst/>
              <a:latin typeface="proxima-nova"/>
            </a:endParaRPr>
          </a:p>
          <a:p>
            <a:endParaRPr lang="en-GB"/>
          </a:p>
        </p:txBody>
      </p:sp>
      <p:sp>
        <p:nvSpPr>
          <p:cNvPr id="4" name="Slide Number Placeholder 3"/>
          <p:cNvSpPr>
            <a:spLocks noGrp="1"/>
          </p:cNvSpPr>
          <p:nvPr>
            <p:ph type="sldNum" sz="quarter" idx="5"/>
          </p:nvPr>
        </p:nvSpPr>
        <p:spPr/>
        <p:txBody>
          <a:bodyPr/>
          <a:lstStyle/>
          <a:p>
            <a:fld id="{91832617-0A30-460C-8266-28D3D4CAAA91}" type="slidenum">
              <a:rPr lang="en-GB" smtClean="0"/>
              <a:t>14</a:t>
            </a:fld>
            <a:endParaRPr lang="en-GB"/>
          </a:p>
        </p:txBody>
      </p:sp>
    </p:spTree>
    <p:extLst>
      <p:ext uri="{BB962C8B-B14F-4D97-AF65-F5344CB8AC3E}">
        <p14:creationId xmlns:p14="http://schemas.microsoft.com/office/powerpoint/2010/main" val="2497938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1" cap="all">
                <a:solidFill>
                  <a:srgbClr val="FFFFFF"/>
                </a:solidFill>
                <a:effectLst/>
                <a:latin typeface="alternate-gothic-no-2-d"/>
              </a:rPr>
              <a:t>THE PRODUCTIVITY OF OUR AGRICULTURE AND FORESTS</a:t>
            </a:r>
          </a:p>
          <a:p>
            <a:pPr algn="l" fontAlgn="base"/>
            <a:r>
              <a:rPr lang="en-GB" b="0" i="0">
                <a:solidFill>
                  <a:srgbClr val="FFFFFF"/>
                </a:solidFill>
                <a:effectLst/>
                <a:latin typeface="proxima-nova"/>
              </a:rPr>
              <a:t>A warming climate has the potential to improve growing conditions in Scotland and increase the productivity of our agriculture and forestry. However, climate change will also pose a number of threats, from more variable and extreme weather to the spread of pests and diseases, which may limit this potential.</a:t>
            </a:r>
          </a:p>
          <a:p>
            <a:endParaRPr lang="en-GB"/>
          </a:p>
          <a:p>
            <a:pPr algn="l" fontAlgn="base"/>
            <a:r>
              <a:rPr lang="en-GB" b="1" cap="all">
                <a:solidFill>
                  <a:srgbClr val="FFFFFF"/>
                </a:solidFill>
                <a:effectLst/>
                <a:latin typeface="alternate-gothic-no-2-d"/>
              </a:rPr>
              <a:t>THE OCCURRENCE OF PESTS AND DISEASE</a:t>
            </a:r>
          </a:p>
          <a:p>
            <a:pPr algn="l" fontAlgn="base"/>
            <a:r>
              <a:rPr lang="en-GB" b="0" i="0">
                <a:solidFill>
                  <a:srgbClr val="FFFFFF"/>
                </a:solidFill>
                <a:effectLst/>
                <a:latin typeface="proxima-nova"/>
              </a:rPr>
              <a:t>As our climate changes, it will create new conditions that may allow existing pests and disease to spread and new threats to become established in Scotland. This may impact on the health of our people, animals, plants and ecosystems if risks are not properly managed.</a:t>
            </a:r>
          </a:p>
          <a:p>
            <a:pPr algn="l" fontAlgn="base"/>
            <a:endParaRPr lang="en-GB" b="0" i="0">
              <a:solidFill>
                <a:srgbClr val="FFFFFF"/>
              </a:solidFill>
              <a:effectLst/>
              <a:latin typeface="proxima-nova"/>
            </a:endParaRPr>
          </a:p>
          <a:p>
            <a:pPr algn="l" fontAlgn="base"/>
            <a:r>
              <a:rPr lang="en-GB" b="1" cap="all">
                <a:solidFill>
                  <a:srgbClr val="FFFFFF"/>
                </a:solidFill>
                <a:effectLst/>
                <a:latin typeface="alternate-gothic-no-2-d"/>
              </a:rPr>
              <a:t>THE AVAILABILITY AND QUALITY OF WATER</a:t>
            </a:r>
          </a:p>
          <a:p>
            <a:pPr algn="l" fontAlgn="base"/>
            <a:r>
              <a:rPr lang="en-GB" b="0" i="0">
                <a:solidFill>
                  <a:srgbClr val="FFFFFF"/>
                </a:solidFill>
                <a:effectLst/>
                <a:latin typeface="proxima-nova"/>
              </a:rPr>
              <a:t>As our climate warms and rainfall patterns change, there may be increased competition for water between households, agriculture, industry and the needs of the natural environment. Summer droughts may become more frequent and more severe causing problems for water quality and supply.</a:t>
            </a:r>
          </a:p>
          <a:p>
            <a:pPr algn="l" fontAlgn="base"/>
            <a:endParaRPr lang="en-GB" b="0" i="0">
              <a:solidFill>
                <a:srgbClr val="FFFFFF"/>
              </a:solidFill>
              <a:effectLst/>
              <a:latin typeface="proxima-nova"/>
            </a:endParaRPr>
          </a:p>
          <a:p>
            <a:pPr algn="l" fontAlgn="base"/>
            <a:r>
              <a:rPr lang="en-GB" b="1" cap="all">
                <a:solidFill>
                  <a:srgbClr val="FFFFFF"/>
                </a:solidFill>
                <a:effectLst/>
                <a:latin typeface="alternate-gothic-no-2-d"/>
              </a:rPr>
              <a:t>THE HEALTH OF OUR NATURAL ENVIRONMENT</a:t>
            </a:r>
          </a:p>
          <a:p>
            <a:pPr algn="l" fontAlgn="base"/>
            <a:r>
              <a:rPr lang="en-GB" b="0" i="0">
                <a:solidFill>
                  <a:srgbClr val="FFFFFF"/>
                </a:solidFill>
                <a:effectLst/>
                <a:latin typeface="proxima-nova"/>
              </a:rPr>
              <a:t>Climate change may affect the delicate balance of Scotland’s ecosystems and transform Scotland’s habitats and biodiversity, adding to existing pressures. Some distinctive Scottish species may struggle and could be lost, invasive non-native species may thrive, while a degraded environment may not be able to sustain productive land or water supply.</a:t>
            </a:r>
          </a:p>
          <a:p>
            <a:pPr algn="l" fontAlgn="base"/>
            <a:endParaRPr lang="en-GB" b="0" i="0">
              <a:solidFill>
                <a:srgbClr val="FFFFFF"/>
              </a:solidFill>
              <a:effectLst/>
              <a:latin typeface="proxima-nova"/>
            </a:endParaRPr>
          </a:p>
          <a:p>
            <a:endParaRPr lang="en-GB"/>
          </a:p>
        </p:txBody>
      </p:sp>
      <p:sp>
        <p:nvSpPr>
          <p:cNvPr id="4" name="Slide Number Placeholder 3"/>
          <p:cNvSpPr>
            <a:spLocks noGrp="1"/>
          </p:cNvSpPr>
          <p:nvPr>
            <p:ph type="sldNum" sz="quarter" idx="5"/>
          </p:nvPr>
        </p:nvSpPr>
        <p:spPr/>
        <p:txBody>
          <a:bodyPr/>
          <a:lstStyle/>
          <a:p>
            <a:fld id="{91832617-0A30-460C-8266-28D3D4CAAA91}" type="slidenum">
              <a:rPr lang="en-GB" smtClean="0"/>
              <a:t>15</a:t>
            </a:fld>
            <a:endParaRPr lang="en-GB"/>
          </a:p>
        </p:txBody>
      </p:sp>
    </p:spTree>
    <p:extLst>
      <p:ext uri="{BB962C8B-B14F-4D97-AF65-F5344CB8AC3E}">
        <p14:creationId xmlns:p14="http://schemas.microsoft.com/office/powerpoint/2010/main" val="51668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1" cap="all">
                <a:solidFill>
                  <a:srgbClr val="FFFFFF"/>
                </a:solidFill>
                <a:effectLst/>
                <a:latin typeface="alternate-gothic-no-2-d"/>
              </a:rPr>
              <a:t>THE SECURITY OF OUR FOOD SUPPLY</a:t>
            </a:r>
          </a:p>
          <a:p>
            <a:pPr algn="l" fontAlgn="base"/>
            <a:r>
              <a:rPr lang="en-GB" b="0" i="0">
                <a:solidFill>
                  <a:srgbClr val="FFFFFF"/>
                </a:solidFill>
                <a:effectLst/>
                <a:latin typeface="proxima-nova"/>
              </a:rPr>
              <a:t>Climate change may have an impact on global food production. Although Scotland may be able to grow more food, this will not offset the impact global disruption has on us. The effects of increased volatility in the global commodity market due to exposure to extreme climatic events has an impact on supply and cost of food</a:t>
            </a:r>
          </a:p>
          <a:p>
            <a:endParaRPr lang="en-GB"/>
          </a:p>
          <a:p>
            <a:pPr algn="l" fontAlgn="base"/>
            <a:r>
              <a:rPr lang="en-GB" b="1" cap="all">
                <a:solidFill>
                  <a:srgbClr val="FFFFFF"/>
                </a:solidFill>
                <a:effectLst/>
                <a:latin typeface="alternate-gothic-no-2-d"/>
              </a:rPr>
              <a:t>THE HEALTH OF OUR MARINE ENVIRONMENT</a:t>
            </a:r>
          </a:p>
          <a:p>
            <a:pPr algn="l" fontAlgn="base"/>
            <a:r>
              <a:rPr lang="en-GB" b="0" i="0">
                <a:solidFill>
                  <a:srgbClr val="FFFFFF"/>
                </a:solidFill>
                <a:effectLst/>
                <a:latin typeface="proxima-nova"/>
              </a:rPr>
              <a:t>Our marine ecosystems – from plankton through to fish, mammals and seabirds – are already being affected by climate change alongside other pressures, particularly fishing. Changes will continue, with rising temperatures likely to change species and their distributions. The changes will present both threats and opportunities to our commercial fisheries and aquaculture.</a:t>
            </a:r>
          </a:p>
          <a:p>
            <a:endParaRPr lang="en-GB"/>
          </a:p>
          <a:p>
            <a:pPr algn="l" fontAlgn="base"/>
            <a:r>
              <a:rPr lang="en-GB" b="1" cap="all">
                <a:solidFill>
                  <a:srgbClr val="FFFFFF"/>
                </a:solidFill>
                <a:effectLst/>
                <a:latin typeface="alternate-gothic-no-2-d"/>
              </a:rPr>
              <a:t>THE CHANGE AT OUR COAST</a:t>
            </a:r>
          </a:p>
          <a:p>
            <a:pPr algn="l" fontAlgn="base"/>
            <a:r>
              <a:rPr lang="en-GB" b="0" i="0">
                <a:solidFill>
                  <a:srgbClr val="FFFFFF"/>
                </a:solidFill>
                <a:effectLst/>
                <a:latin typeface="proxima-nova"/>
              </a:rPr>
              <a:t>Sea level rise is already having a widespread impact on parts of Scotland’s coast. With this set to accelerate over the coming decades, we can expect to see more coastal flooding, erosion and coastline retreat – with consequences for our coastal communities and supporting infrastructure.</a:t>
            </a:r>
          </a:p>
        </p:txBody>
      </p:sp>
      <p:sp>
        <p:nvSpPr>
          <p:cNvPr id="4" name="Slide Number Placeholder 3"/>
          <p:cNvSpPr>
            <a:spLocks noGrp="1"/>
          </p:cNvSpPr>
          <p:nvPr>
            <p:ph type="sldNum" sz="quarter" idx="5"/>
          </p:nvPr>
        </p:nvSpPr>
        <p:spPr/>
        <p:txBody>
          <a:bodyPr/>
          <a:lstStyle/>
          <a:p>
            <a:fld id="{91832617-0A30-460C-8266-28D3D4CAAA91}" type="slidenum">
              <a:rPr lang="en-GB" smtClean="0"/>
              <a:t>16</a:t>
            </a:fld>
            <a:endParaRPr lang="en-GB"/>
          </a:p>
        </p:txBody>
      </p:sp>
    </p:spTree>
    <p:extLst>
      <p:ext uri="{BB962C8B-B14F-4D97-AF65-F5344CB8AC3E}">
        <p14:creationId xmlns:p14="http://schemas.microsoft.com/office/powerpoint/2010/main" val="2159726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9AA0A6"/>
                </a:solidFill>
                <a:effectLst/>
                <a:latin typeface="Roboto" panose="02000000000000000000" pitchFamily="2" charset="0"/>
              </a:rPr>
              <a:t>Image credit: Walter Baxter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334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by </a:t>
            </a:r>
            <a:r>
              <a:rPr lang="en-GB">
                <a:hlinkClick r:id="rId3"/>
              </a:rPr>
              <a:t>Antoine Fabre</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655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538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by </a:t>
            </a:r>
            <a:r>
              <a:rPr lang="en-GB">
                <a:hlinkClick r:id="rId3"/>
              </a:rPr>
              <a:t>Antoine Fabre</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476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8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Illustration: climate stripes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0623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by </a:t>
            </a:r>
            <a:r>
              <a:rPr lang="en-GB">
                <a:hlinkClick r:id="rId3"/>
              </a:rPr>
              <a:t>Antoine Fabre</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250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To use as an example</a:t>
            </a:r>
            <a:endParaRPr lang="en-US">
              <a:cs typeface="Calibri"/>
            </a:endParaRPr>
          </a:p>
          <a:p>
            <a:r>
              <a:rPr lang="en-GB">
                <a:cs typeface="Calibri"/>
              </a:rPr>
              <a:t>For more information and examples of what adaptation looks like for specific regions in Scotland see </a:t>
            </a:r>
            <a:r>
              <a:rPr lang="en-GB">
                <a:cs typeface="Calibri"/>
                <a:hlinkClick r:id="rId3"/>
              </a:rPr>
              <a:t>Climate Ready Places</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000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use as an example</a:t>
            </a:r>
            <a:endParaRPr lang="en-US"/>
          </a:p>
          <a:p>
            <a:r>
              <a:rPr lang="en-GB"/>
              <a:t>For more information and examples of what adaptation looks like for specific regions in Scotland see </a:t>
            </a:r>
            <a:r>
              <a:rPr lang="en-GB">
                <a:hlinkClick r:id="rId3"/>
              </a:rPr>
              <a:t>Climate Ready Places</a:t>
            </a:r>
            <a:endParaRPr lang="en-GB"/>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456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9AA0A6"/>
                </a:solidFill>
                <a:effectLst/>
                <a:latin typeface="Roboto" panose="02000000000000000000" pitchFamily="2" charset="0"/>
              </a:rPr>
              <a:t>Image credit: Walter Baxter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71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Image credit: </a:t>
            </a:r>
            <a:r>
              <a:rPr lang="en-GB">
                <a:solidFill>
                  <a:srgbClr val="767676"/>
                </a:solidFill>
                <a:effectLst/>
                <a:hlinkClick r:id="rId3"/>
              </a:rPr>
              <a:t>Jeremy Bishop</a:t>
            </a:r>
            <a:r>
              <a:rPr lang="en-GB">
                <a:effectLst/>
              </a:rPr>
              <a:t> on </a:t>
            </a:r>
            <a:r>
              <a:rPr lang="en-GB" err="1">
                <a:solidFill>
                  <a:srgbClr val="767676"/>
                </a:solidFill>
                <a:effectLst/>
                <a:hlinkClick r:id="rId4"/>
              </a:rPr>
              <a:t>Unsplash</a:t>
            </a:r>
            <a:endParaRPr lang="en-GB">
              <a:effectLst/>
            </a:endParaRPr>
          </a:p>
          <a:p>
            <a:br>
              <a:rPr lang="en-GB" b="0" i="0">
                <a:solidFill>
                  <a:srgbClr val="767676"/>
                </a:solidFill>
                <a:effectLst/>
                <a:latin typeface="-apple-system"/>
                <a:hlinkClick r:id="rId5"/>
              </a:rPr>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83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credit: </a:t>
            </a:r>
            <a:r>
              <a:rPr lang="en-GB">
                <a:hlinkClick r:id="rId3"/>
              </a:rPr>
              <a:t>Charlie </a:t>
            </a:r>
            <a:r>
              <a:rPr lang="en-GB" err="1">
                <a:hlinkClick r:id="rId3"/>
              </a:rPr>
              <a:t>Deets</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83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a:solidFill>
                  <a:srgbClr val="111111"/>
                </a:solidFill>
                <a:effectLst/>
                <a:latin typeface="-apple-system"/>
              </a:rPr>
              <a:t>Image credit: </a:t>
            </a:r>
            <a:r>
              <a:rPr lang="en-GB" b="0" i="0">
                <a:solidFill>
                  <a:srgbClr val="767676"/>
                </a:solidFill>
                <a:effectLst/>
                <a:latin typeface="-apple-system"/>
                <a:hlinkClick r:id="rId3"/>
              </a:rPr>
              <a:t>Joachim </a:t>
            </a:r>
            <a:r>
              <a:rPr lang="en-GB" b="0" i="0" err="1">
                <a:solidFill>
                  <a:srgbClr val="767676"/>
                </a:solidFill>
                <a:effectLst/>
                <a:latin typeface="-apple-system"/>
                <a:hlinkClick r:id="rId3"/>
              </a:rPr>
              <a:t>Pressl</a:t>
            </a:r>
            <a:r>
              <a:rPr lang="en-GB" b="0" i="0">
                <a:solidFill>
                  <a:srgbClr val="111111"/>
                </a:solidFill>
                <a:effectLst/>
                <a:latin typeface="-apple-system"/>
              </a:rPr>
              <a:t> on </a:t>
            </a:r>
            <a:r>
              <a:rPr lang="en-GB" b="0" i="0" err="1">
                <a:solidFill>
                  <a:srgbClr val="767676"/>
                </a:solidFill>
                <a:effectLst/>
                <a:latin typeface="-apple-system"/>
                <a:hlinkClick r:id="rId4"/>
              </a:rPr>
              <a:t>Unsplash</a:t>
            </a:r>
            <a:endParaRPr lang="en-GB" b="0" i="0">
              <a:solidFill>
                <a:srgbClr val="111111"/>
              </a:solidFill>
              <a:effectLst/>
              <a:latin typeface="-apple-system"/>
            </a:endParaRPr>
          </a:p>
          <a:p>
            <a:br>
              <a:rPr lang="en-GB" b="0" i="0">
                <a:solidFill>
                  <a:srgbClr val="111111"/>
                </a:solidFill>
                <a:effectLst/>
                <a:latin typeface="-apple-system"/>
              </a:rPr>
            </a:b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32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by </a:t>
            </a:r>
            <a:r>
              <a:rPr lang="en-GB">
                <a:hlinkClick r:id="rId3"/>
              </a:rPr>
              <a:t>Antoine Fabre</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05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by </a:t>
            </a:r>
            <a:r>
              <a:rPr lang="en-GB">
                <a:hlinkClick r:id="rId3"/>
              </a:rPr>
              <a:t>Ben Jessop</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99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Photo by </a:t>
            </a:r>
            <a:r>
              <a:rPr lang="en-GB">
                <a:hlinkClick r:id="rId3"/>
              </a:rPr>
              <a:t>Eilis Garvey</a:t>
            </a:r>
            <a:r>
              <a:rPr lang="en-GB"/>
              <a:t> on </a:t>
            </a:r>
            <a:r>
              <a:rPr lang="en-GB" err="1">
                <a:hlinkClick r:id="rId4"/>
              </a:rPr>
              <a:t>Unsplash</a:t>
            </a:r>
            <a:r>
              <a:rPr lang="en-GB"/>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874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9AA0A6"/>
                </a:solidFill>
                <a:effectLst/>
                <a:latin typeface="Roboto" panose="02000000000000000000" pitchFamily="2" charset="0"/>
              </a:rPr>
              <a:t>Image credit: Walter Baxter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3E07C-2E4B-4E07-84EF-CCE272B2B8B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145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v4 2803 AS Powerpoint template5.jpg"/>
          <p:cNvPicPr>
            <a:picLocks noChangeAspect="1"/>
          </p:cNvPicPr>
          <p:nvPr userDrawn="1"/>
        </p:nvPicPr>
        <p:blipFill rotWithShape="1">
          <a:blip r:embed="rId2">
            <a:extLst>
              <a:ext uri="{28A0092B-C50C-407E-A947-70E740481C1C}">
                <a14:useLocalDpi xmlns:a14="http://schemas.microsoft.com/office/drawing/2010/main" val="0"/>
              </a:ext>
            </a:extLst>
          </a:blip>
          <a:srcRect t="65170" b="24082"/>
          <a:stretch/>
        </p:blipFill>
        <p:spPr>
          <a:xfrm>
            <a:off x="1524000" y="4289615"/>
            <a:ext cx="9144000" cy="737120"/>
          </a:xfrm>
          <a:prstGeom prst="rect">
            <a:avLst/>
          </a:prstGeom>
        </p:spPr>
      </p:pic>
      <p:sp>
        <p:nvSpPr>
          <p:cNvPr id="2" name="Title 1"/>
          <p:cNvSpPr>
            <a:spLocks noGrp="1"/>
          </p:cNvSpPr>
          <p:nvPr>
            <p:ph type="ctrTitle" hasCustomPrompt="1"/>
          </p:nvPr>
        </p:nvSpPr>
        <p:spPr>
          <a:xfrm>
            <a:off x="914400" y="2148553"/>
            <a:ext cx="10363200" cy="1079305"/>
          </a:xfrm>
          <a:prstGeom prst="rect">
            <a:avLst/>
          </a:prstGeom>
        </p:spPr>
        <p:txBody>
          <a:bodyPr anchor="b">
            <a:normAutofit/>
          </a:bodyPr>
          <a:lstStyle>
            <a:lvl1pPr algn="ctr">
              <a:defRPr sz="4000" i="0" baseline="0">
                <a:solidFill>
                  <a:srgbClr val="59777D"/>
                </a:solidFill>
              </a:defRPr>
            </a:lvl1pPr>
          </a:lstStyle>
          <a:p>
            <a:pPr algn="ctr"/>
            <a:r>
              <a:rPr lang="en-GB" sz="4100">
                <a:solidFill>
                  <a:srgbClr val="64858B"/>
                </a:solidFill>
                <a:latin typeface="+mj-lt"/>
                <a:cs typeface="Calibri"/>
              </a:rPr>
              <a:t>Main Title</a:t>
            </a:r>
          </a:p>
        </p:txBody>
      </p:sp>
      <p:sp>
        <p:nvSpPr>
          <p:cNvPr id="3" name="Subtitle 2"/>
          <p:cNvSpPr>
            <a:spLocks noGrp="1"/>
          </p:cNvSpPr>
          <p:nvPr>
            <p:ph type="subTitle" idx="1" hasCustomPrompt="1"/>
          </p:nvPr>
        </p:nvSpPr>
        <p:spPr>
          <a:xfrm>
            <a:off x="1828800" y="3243473"/>
            <a:ext cx="8534400" cy="805793"/>
          </a:xfrm>
          <a:prstGeom prst="rect">
            <a:avLst/>
          </a:prstGeom>
        </p:spPr>
        <p:txBody>
          <a:bodyPr>
            <a:normAutofit/>
          </a:bodyPr>
          <a:lstStyle>
            <a:lvl1pPr marL="0" indent="0" algn="ctr">
              <a:buNone/>
              <a:defRPr sz="2800">
                <a:solidFill>
                  <a:srgbClr val="59777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ctr"/>
            <a:r>
              <a:rPr lang="en-GB" sz="2800">
                <a:solidFill>
                  <a:srgbClr val="64858B"/>
                </a:solidFill>
                <a:latin typeface="+mn-lt"/>
                <a:cs typeface="Calibri"/>
              </a:rPr>
              <a:t>Secondary Title</a:t>
            </a:r>
          </a:p>
        </p:txBody>
      </p:sp>
      <p:pic>
        <p:nvPicPr>
          <p:cNvPr id="4" name="Picture 3" descr="v4 2803 AS Powerpoint template.jpg"/>
          <p:cNvPicPr>
            <a:picLocks noChangeAspect="1"/>
          </p:cNvPicPr>
          <p:nvPr userDrawn="1"/>
        </p:nvPicPr>
        <p:blipFill rotWithShape="1">
          <a:blip r:embed="rId3">
            <a:extLst>
              <a:ext uri="{28A0092B-C50C-407E-A947-70E740481C1C}">
                <a14:useLocalDpi xmlns:a14="http://schemas.microsoft.com/office/drawing/2010/main" val="0"/>
              </a:ext>
            </a:extLst>
          </a:blip>
          <a:srcRect l="-230" t="76757" r="230" b="2143"/>
          <a:stretch/>
        </p:blipFill>
        <p:spPr>
          <a:xfrm>
            <a:off x="0" y="4947424"/>
            <a:ext cx="12191361" cy="1929237"/>
          </a:xfrm>
          <a:prstGeom prst="rect">
            <a:avLst/>
          </a:prstGeom>
        </p:spPr>
      </p:pic>
      <p:pic>
        <p:nvPicPr>
          <p:cNvPr id="5" name="Picture 4" descr="v4 2803 AS Powerpoint template.jpg"/>
          <p:cNvPicPr>
            <a:picLocks noChangeAspect="1"/>
          </p:cNvPicPr>
          <p:nvPr userDrawn="1"/>
        </p:nvPicPr>
        <p:blipFill rotWithShape="1">
          <a:blip r:embed="rId3">
            <a:extLst>
              <a:ext uri="{28A0092B-C50C-407E-A947-70E740481C1C}">
                <a14:useLocalDpi xmlns:a14="http://schemas.microsoft.com/office/drawing/2010/main" val="0"/>
              </a:ext>
            </a:extLst>
          </a:blip>
          <a:srcRect l="35373" t="11100" r="34831" b="66995"/>
          <a:stretch/>
        </p:blipFill>
        <p:spPr>
          <a:xfrm>
            <a:off x="4400978" y="326572"/>
            <a:ext cx="3390045" cy="1869169"/>
          </a:xfrm>
          <a:prstGeom prst="rect">
            <a:avLst/>
          </a:prstGeom>
        </p:spPr>
      </p:pic>
    </p:spTree>
    <p:extLst>
      <p:ext uri="{BB962C8B-B14F-4D97-AF65-F5344CB8AC3E}">
        <p14:creationId xmlns:p14="http://schemas.microsoft.com/office/powerpoint/2010/main" val="794103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783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v4 2803 AS Powerpoint template4.jpg"/>
          <p:cNvPicPr>
            <a:picLocks noChangeAspect="1"/>
          </p:cNvPicPr>
          <p:nvPr userDrawn="1"/>
        </p:nvPicPr>
        <p:blipFill rotWithShape="1">
          <a:blip r:embed="rId2">
            <a:extLst>
              <a:ext uri="{28A0092B-C50C-407E-A947-70E740481C1C}">
                <a14:useLocalDpi xmlns:a14="http://schemas.microsoft.com/office/drawing/2010/main" val="0"/>
              </a:ext>
            </a:extLst>
          </a:blip>
          <a:srcRect l="76531" b="83537"/>
          <a:stretch/>
        </p:blipFill>
        <p:spPr>
          <a:xfrm>
            <a:off x="10045960" y="858"/>
            <a:ext cx="2146040" cy="1129004"/>
          </a:xfrm>
          <a:prstGeom prst="rect">
            <a:avLst/>
          </a:prstGeom>
        </p:spPr>
      </p:pic>
      <p:sp>
        <p:nvSpPr>
          <p:cNvPr id="4" name="Rectangle 3"/>
          <p:cNvSpPr/>
          <p:nvPr userDrawn="1"/>
        </p:nvSpPr>
        <p:spPr>
          <a:xfrm>
            <a:off x="0" y="0"/>
            <a:ext cx="10045960" cy="1129004"/>
          </a:xfrm>
          <a:prstGeom prst="rect">
            <a:avLst/>
          </a:prstGeom>
          <a:solidFill>
            <a:srgbClr val="BE9D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609600" y="1600202"/>
            <a:ext cx="10972800" cy="4697962"/>
          </a:xfrm>
          <a:prstGeom prst="rect">
            <a:avLst/>
          </a:prstGeom>
        </p:spPr>
        <p:txBody>
          <a:bodyPr/>
          <a:lstStyle>
            <a:lvl1pPr>
              <a:defRPr>
                <a:solidFill>
                  <a:srgbClr val="59777D"/>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p:cNvSpPr>
            <a:spLocks noGrp="1"/>
          </p:cNvSpPr>
          <p:nvPr>
            <p:ph type="title"/>
          </p:nvPr>
        </p:nvSpPr>
        <p:spPr>
          <a:xfrm>
            <a:off x="273698" y="134679"/>
            <a:ext cx="9486122" cy="855224"/>
          </a:xfrm>
          <a:prstGeom prst="rect">
            <a:avLst/>
          </a:prstGeom>
        </p:spPr>
        <p:txBody>
          <a:bodyPr>
            <a:normAutofit/>
          </a:bodyPr>
          <a:lstStyle>
            <a:lvl1pPr>
              <a:defRPr sz="3000">
                <a:solidFill>
                  <a:schemeClr val="bg1"/>
                </a:solidFill>
              </a:defRPr>
            </a:lvl1pPr>
          </a:lstStyle>
          <a:p>
            <a:r>
              <a:rPr lang="en-GB"/>
              <a:t>Click to edit Master title style</a:t>
            </a:r>
            <a:endParaRPr lang="en-US"/>
          </a:p>
        </p:txBody>
      </p:sp>
      <p:pic>
        <p:nvPicPr>
          <p:cNvPr id="10" name="Picture 9" descr="v4 2803 AS Powerpoint template5.jpg"/>
          <p:cNvPicPr>
            <a:picLocks noChangeAspect="1"/>
          </p:cNvPicPr>
          <p:nvPr userDrawn="1"/>
        </p:nvPicPr>
        <p:blipFill rotWithShape="1">
          <a:blip r:embed="rId3">
            <a:extLst>
              <a:ext uri="{28A0092B-C50C-407E-A947-70E740481C1C}">
                <a14:useLocalDpi xmlns:a14="http://schemas.microsoft.com/office/drawing/2010/main" val="0"/>
              </a:ext>
            </a:extLst>
          </a:blip>
          <a:srcRect t="65170" b="24082"/>
          <a:stretch/>
        </p:blipFill>
        <p:spPr>
          <a:xfrm>
            <a:off x="3142863" y="6381881"/>
            <a:ext cx="5906275" cy="476119"/>
          </a:xfrm>
          <a:prstGeom prst="rect">
            <a:avLst/>
          </a:prstGeom>
        </p:spPr>
      </p:pic>
    </p:spTree>
    <p:extLst>
      <p:ext uri="{BB962C8B-B14F-4D97-AF65-F5344CB8AC3E}">
        <p14:creationId xmlns:p14="http://schemas.microsoft.com/office/powerpoint/2010/main" val="2456982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pSp>
        <p:nvGrpSpPr>
          <p:cNvPr id="6" name="Group 5"/>
          <p:cNvGrpSpPr/>
          <p:nvPr userDrawn="1"/>
        </p:nvGrpSpPr>
        <p:grpSpPr>
          <a:xfrm>
            <a:off x="0" y="-1"/>
            <a:ext cx="12192000" cy="1129005"/>
            <a:chOff x="0" y="-1"/>
            <a:chExt cx="12192000" cy="1129005"/>
          </a:xfrm>
        </p:grpSpPr>
        <p:sp>
          <p:nvSpPr>
            <p:cNvPr id="7" name="Rectangle 6"/>
            <p:cNvSpPr/>
            <p:nvPr userDrawn="1"/>
          </p:nvSpPr>
          <p:spPr>
            <a:xfrm>
              <a:off x="0" y="0"/>
              <a:ext cx="10045960" cy="1129004"/>
            </a:xfrm>
            <a:prstGeom prst="rect">
              <a:avLst/>
            </a:prstGeom>
            <a:solidFill>
              <a:srgbClr val="D1D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v4 2803 AS Powerpoint template3.jpg"/>
            <p:cNvPicPr>
              <a:picLocks noChangeAspect="1"/>
            </p:cNvPicPr>
            <p:nvPr userDrawn="1"/>
          </p:nvPicPr>
          <p:blipFill rotWithShape="1">
            <a:blip r:embed="rId2">
              <a:extLst>
                <a:ext uri="{28A0092B-C50C-407E-A947-70E740481C1C}">
                  <a14:useLocalDpi xmlns:a14="http://schemas.microsoft.com/office/drawing/2010/main" val="0"/>
                </a:ext>
              </a:extLst>
            </a:blip>
            <a:srcRect l="76531" b="83537"/>
            <a:stretch/>
          </p:blipFill>
          <p:spPr>
            <a:xfrm>
              <a:off x="10045959" y="-1"/>
              <a:ext cx="2146041" cy="1129005"/>
            </a:xfrm>
            <a:prstGeom prst="rect">
              <a:avLst/>
            </a:prstGeom>
          </p:spPr>
        </p:pic>
      </p:grpSp>
      <p:sp>
        <p:nvSpPr>
          <p:cNvPr id="9" name="Title 1"/>
          <p:cNvSpPr>
            <a:spLocks noGrp="1"/>
          </p:cNvSpPr>
          <p:nvPr>
            <p:ph type="title"/>
          </p:nvPr>
        </p:nvSpPr>
        <p:spPr>
          <a:xfrm>
            <a:off x="273698" y="134679"/>
            <a:ext cx="9486122" cy="855224"/>
          </a:xfrm>
          <a:prstGeom prst="rect">
            <a:avLst/>
          </a:prstGeom>
        </p:spPr>
        <p:txBody>
          <a:bodyPr>
            <a:normAutofit/>
          </a:bodyPr>
          <a:lstStyle>
            <a:lvl1pPr>
              <a:defRPr sz="3000">
                <a:solidFill>
                  <a:schemeClr val="bg1"/>
                </a:solidFill>
              </a:defRPr>
            </a:lvl1pPr>
          </a:lstStyle>
          <a:p>
            <a:r>
              <a:rPr lang="en-GB"/>
              <a:t>Click to edit Master title style</a:t>
            </a:r>
            <a:endParaRPr lang="en-US"/>
          </a:p>
        </p:txBody>
      </p:sp>
      <p:sp>
        <p:nvSpPr>
          <p:cNvPr id="11" name="Content Placeholder 2"/>
          <p:cNvSpPr>
            <a:spLocks noGrp="1"/>
          </p:cNvSpPr>
          <p:nvPr>
            <p:ph idx="1"/>
          </p:nvPr>
        </p:nvSpPr>
        <p:spPr>
          <a:xfrm>
            <a:off x="609600" y="1600202"/>
            <a:ext cx="10972800" cy="4697962"/>
          </a:xfrm>
          <a:prstGeom prst="rect">
            <a:avLst/>
          </a:prstGeom>
        </p:spPr>
        <p:txBody>
          <a:bodyPr/>
          <a:lstStyle>
            <a:lvl1pPr>
              <a:defRPr>
                <a:solidFill>
                  <a:srgbClr val="59777D"/>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descr="v4 2803 AS Powerpoint template5.jpg"/>
          <p:cNvPicPr>
            <a:picLocks noChangeAspect="1"/>
          </p:cNvPicPr>
          <p:nvPr userDrawn="1"/>
        </p:nvPicPr>
        <p:blipFill rotWithShape="1">
          <a:blip r:embed="rId3">
            <a:extLst>
              <a:ext uri="{28A0092B-C50C-407E-A947-70E740481C1C}">
                <a14:useLocalDpi xmlns:a14="http://schemas.microsoft.com/office/drawing/2010/main" val="0"/>
              </a:ext>
            </a:extLst>
          </a:blip>
          <a:srcRect t="65170" b="24082"/>
          <a:stretch/>
        </p:blipFill>
        <p:spPr>
          <a:xfrm>
            <a:off x="3142863" y="6381881"/>
            <a:ext cx="5906275" cy="476119"/>
          </a:xfrm>
          <a:prstGeom prst="rect">
            <a:avLst/>
          </a:prstGeom>
        </p:spPr>
      </p:pic>
    </p:spTree>
    <p:extLst>
      <p:ext uri="{BB962C8B-B14F-4D97-AF65-F5344CB8AC3E}">
        <p14:creationId xmlns:p14="http://schemas.microsoft.com/office/powerpoint/2010/main" val="2557460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p:cNvSpPr/>
          <p:nvPr userDrawn="1"/>
        </p:nvSpPr>
        <p:spPr>
          <a:xfrm>
            <a:off x="0" y="0"/>
            <a:ext cx="10045960" cy="1129004"/>
          </a:xfrm>
          <a:prstGeom prst="rect">
            <a:avLst/>
          </a:prstGeom>
          <a:solidFill>
            <a:srgbClr val="A5C9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title"/>
          </p:nvPr>
        </p:nvSpPr>
        <p:spPr>
          <a:xfrm>
            <a:off x="273698" y="134679"/>
            <a:ext cx="9486122" cy="855224"/>
          </a:xfrm>
          <a:prstGeom prst="rect">
            <a:avLst/>
          </a:prstGeom>
        </p:spPr>
        <p:txBody>
          <a:bodyPr>
            <a:normAutofit/>
          </a:bodyPr>
          <a:lstStyle>
            <a:lvl1pPr>
              <a:defRPr sz="3000">
                <a:solidFill>
                  <a:schemeClr val="bg1"/>
                </a:solidFill>
              </a:defRPr>
            </a:lvl1pPr>
          </a:lstStyle>
          <a:p>
            <a:r>
              <a:rPr lang="en-GB"/>
              <a:t>Click to edit Master title style</a:t>
            </a:r>
            <a:endParaRPr lang="en-US"/>
          </a:p>
        </p:txBody>
      </p:sp>
      <p:pic>
        <p:nvPicPr>
          <p:cNvPr id="8" name="Picture 7" descr="v4 2803 AS Powerpoint template2.jpg"/>
          <p:cNvPicPr>
            <a:picLocks noChangeAspect="1"/>
          </p:cNvPicPr>
          <p:nvPr userDrawn="1"/>
        </p:nvPicPr>
        <p:blipFill rotWithShape="1">
          <a:blip r:embed="rId2">
            <a:extLst>
              <a:ext uri="{28A0092B-C50C-407E-A947-70E740481C1C}">
                <a14:useLocalDpi xmlns:a14="http://schemas.microsoft.com/office/drawing/2010/main" val="0"/>
              </a:ext>
            </a:extLst>
          </a:blip>
          <a:srcRect l="76327" b="83537"/>
          <a:stretch/>
        </p:blipFill>
        <p:spPr>
          <a:xfrm>
            <a:off x="10027298" y="0"/>
            <a:ext cx="2164702" cy="1129004"/>
          </a:xfrm>
          <a:prstGeom prst="rect">
            <a:avLst/>
          </a:prstGeom>
        </p:spPr>
      </p:pic>
      <p:sp>
        <p:nvSpPr>
          <p:cNvPr id="11" name="Content Placeholder 2"/>
          <p:cNvSpPr>
            <a:spLocks noGrp="1"/>
          </p:cNvSpPr>
          <p:nvPr>
            <p:ph idx="1"/>
          </p:nvPr>
        </p:nvSpPr>
        <p:spPr>
          <a:xfrm>
            <a:off x="609600" y="1600202"/>
            <a:ext cx="10972800" cy="4697962"/>
          </a:xfrm>
          <a:prstGeom prst="rect">
            <a:avLst/>
          </a:prstGeom>
        </p:spPr>
        <p:txBody>
          <a:bodyPr/>
          <a:lstStyle>
            <a:lvl1pPr>
              <a:defRPr>
                <a:solidFill>
                  <a:srgbClr val="59777D"/>
                </a:solidFill>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descr="v4 2803 AS Powerpoint template5.jpg"/>
          <p:cNvPicPr>
            <a:picLocks noChangeAspect="1"/>
          </p:cNvPicPr>
          <p:nvPr userDrawn="1"/>
        </p:nvPicPr>
        <p:blipFill rotWithShape="1">
          <a:blip r:embed="rId3">
            <a:extLst>
              <a:ext uri="{28A0092B-C50C-407E-A947-70E740481C1C}">
                <a14:useLocalDpi xmlns:a14="http://schemas.microsoft.com/office/drawing/2010/main" val="0"/>
              </a:ext>
            </a:extLst>
          </a:blip>
          <a:srcRect t="65170" b="24082"/>
          <a:stretch/>
        </p:blipFill>
        <p:spPr>
          <a:xfrm>
            <a:off x="3142863" y="6381881"/>
            <a:ext cx="5906275" cy="476119"/>
          </a:xfrm>
          <a:prstGeom prst="rect">
            <a:avLst/>
          </a:prstGeom>
        </p:spPr>
      </p:pic>
    </p:spTree>
    <p:extLst>
      <p:ext uri="{BB962C8B-B14F-4D97-AF65-F5344CB8AC3E}">
        <p14:creationId xmlns:p14="http://schemas.microsoft.com/office/powerpoint/2010/main" val="3448431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1" name="Picture 10" descr="v4 2803 AS Powerpoint template5.jpg"/>
          <p:cNvPicPr>
            <a:picLocks noChangeAspect="1"/>
          </p:cNvPicPr>
          <p:nvPr userDrawn="1"/>
        </p:nvPicPr>
        <p:blipFill rotWithShape="1">
          <a:blip r:embed="rId2">
            <a:extLst>
              <a:ext uri="{28A0092B-C50C-407E-A947-70E740481C1C}">
                <a14:useLocalDpi xmlns:a14="http://schemas.microsoft.com/office/drawing/2010/main" val="0"/>
              </a:ext>
            </a:extLst>
          </a:blip>
          <a:srcRect t="65170" b="24082"/>
          <a:stretch/>
        </p:blipFill>
        <p:spPr>
          <a:xfrm>
            <a:off x="3142863" y="6381881"/>
            <a:ext cx="5906275" cy="476119"/>
          </a:xfrm>
          <a:prstGeom prst="rect">
            <a:avLst/>
          </a:prstGeom>
        </p:spPr>
      </p:pic>
      <p:pic>
        <p:nvPicPr>
          <p:cNvPr id="12" name="Picture 11" descr="v4 2803 AS Powerpoint template.jpg"/>
          <p:cNvPicPr>
            <a:picLocks noChangeAspect="1"/>
          </p:cNvPicPr>
          <p:nvPr userDrawn="1"/>
        </p:nvPicPr>
        <p:blipFill rotWithShape="1">
          <a:blip r:embed="rId3">
            <a:extLst>
              <a:ext uri="{28A0092B-C50C-407E-A947-70E740481C1C}">
                <a14:useLocalDpi xmlns:a14="http://schemas.microsoft.com/office/drawing/2010/main" val="0"/>
              </a:ext>
            </a:extLst>
          </a:blip>
          <a:srcRect l="35373" t="11100" r="34831" b="66995"/>
          <a:stretch/>
        </p:blipFill>
        <p:spPr>
          <a:xfrm>
            <a:off x="10412963" y="177284"/>
            <a:ext cx="1483567" cy="817995"/>
          </a:xfrm>
          <a:prstGeom prst="rect">
            <a:avLst/>
          </a:prstGeom>
        </p:spPr>
      </p:pic>
    </p:spTree>
    <p:extLst>
      <p:ext uri="{BB962C8B-B14F-4D97-AF65-F5344CB8AC3E}">
        <p14:creationId xmlns:p14="http://schemas.microsoft.com/office/powerpoint/2010/main" val="4164014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v4 2803 AS Powerpoint template5.jpg"/>
          <p:cNvPicPr>
            <a:picLocks noChangeAspect="1"/>
          </p:cNvPicPr>
          <p:nvPr userDrawn="1"/>
        </p:nvPicPr>
        <p:blipFill rotWithShape="1">
          <a:blip r:embed="rId2">
            <a:extLst>
              <a:ext uri="{28A0092B-C50C-407E-A947-70E740481C1C}">
                <a14:useLocalDpi xmlns:a14="http://schemas.microsoft.com/office/drawing/2010/main" val="0"/>
              </a:ext>
            </a:extLst>
          </a:blip>
          <a:srcRect t="65170" b="24082"/>
          <a:stretch/>
        </p:blipFill>
        <p:spPr>
          <a:xfrm>
            <a:off x="1524000" y="4289615"/>
            <a:ext cx="9144000" cy="737120"/>
          </a:xfrm>
          <a:prstGeom prst="rect">
            <a:avLst/>
          </a:prstGeom>
        </p:spPr>
      </p:pic>
      <p:pic>
        <p:nvPicPr>
          <p:cNvPr id="4" name="Picture 3" descr="v4 2803 AS Powerpoint template.jpg"/>
          <p:cNvPicPr>
            <a:picLocks noChangeAspect="1"/>
          </p:cNvPicPr>
          <p:nvPr userDrawn="1"/>
        </p:nvPicPr>
        <p:blipFill rotWithShape="1">
          <a:blip r:embed="rId3">
            <a:extLst>
              <a:ext uri="{28A0092B-C50C-407E-A947-70E740481C1C}">
                <a14:useLocalDpi xmlns:a14="http://schemas.microsoft.com/office/drawing/2010/main" val="0"/>
              </a:ext>
            </a:extLst>
          </a:blip>
          <a:srcRect l="-230" t="76757" r="230" b="2143"/>
          <a:stretch/>
        </p:blipFill>
        <p:spPr>
          <a:xfrm>
            <a:off x="0" y="4947424"/>
            <a:ext cx="12191361" cy="1929237"/>
          </a:xfrm>
          <a:prstGeom prst="rect">
            <a:avLst/>
          </a:prstGeom>
        </p:spPr>
      </p:pic>
      <p:pic>
        <p:nvPicPr>
          <p:cNvPr id="5" name="Picture 4" descr="v4 2803 AS Powerpoint template.jpg"/>
          <p:cNvPicPr>
            <a:picLocks noChangeAspect="1"/>
          </p:cNvPicPr>
          <p:nvPr userDrawn="1"/>
        </p:nvPicPr>
        <p:blipFill rotWithShape="1">
          <a:blip r:embed="rId3">
            <a:extLst>
              <a:ext uri="{28A0092B-C50C-407E-A947-70E740481C1C}">
                <a14:useLocalDpi xmlns:a14="http://schemas.microsoft.com/office/drawing/2010/main" val="0"/>
              </a:ext>
            </a:extLst>
          </a:blip>
          <a:srcRect l="35373" t="11100" r="34831" b="66995"/>
          <a:stretch/>
        </p:blipFill>
        <p:spPr>
          <a:xfrm>
            <a:off x="4400978" y="326572"/>
            <a:ext cx="3390045" cy="1869169"/>
          </a:xfrm>
          <a:prstGeom prst="rect">
            <a:avLst/>
          </a:prstGeom>
        </p:spPr>
      </p:pic>
      <p:grpSp>
        <p:nvGrpSpPr>
          <p:cNvPr id="2" name="Group 1"/>
          <p:cNvGrpSpPr/>
          <p:nvPr userDrawn="1"/>
        </p:nvGrpSpPr>
        <p:grpSpPr>
          <a:xfrm>
            <a:off x="3919401" y="2695571"/>
            <a:ext cx="4353198" cy="1263576"/>
            <a:chOff x="2644496" y="2695571"/>
            <a:chExt cx="4353198" cy="1263576"/>
          </a:xfrm>
        </p:grpSpPr>
        <p:pic>
          <p:nvPicPr>
            <p:cNvPr id="6" name="Picture 5"/>
            <p:cNvPicPr>
              <a:picLocks noChangeAspect="1"/>
            </p:cNvPicPr>
            <p:nvPr userDrawn="1"/>
          </p:nvPicPr>
          <p:blipFill>
            <a:blip r:embed="rId4"/>
            <a:stretch>
              <a:fillRect/>
            </a:stretch>
          </p:blipFill>
          <p:spPr>
            <a:xfrm>
              <a:off x="2657196" y="2758222"/>
              <a:ext cx="292100" cy="292100"/>
            </a:xfrm>
            <a:prstGeom prst="rect">
              <a:avLst/>
            </a:prstGeom>
          </p:spPr>
        </p:pic>
        <p:pic>
          <p:nvPicPr>
            <p:cNvPr id="8" name="Picture 7"/>
            <p:cNvPicPr>
              <a:picLocks noChangeAspect="1"/>
            </p:cNvPicPr>
            <p:nvPr userDrawn="1"/>
          </p:nvPicPr>
          <p:blipFill>
            <a:blip r:embed="rId5"/>
            <a:stretch>
              <a:fillRect/>
            </a:stretch>
          </p:blipFill>
          <p:spPr>
            <a:xfrm>
              <a:off x="2644496" y="3217764"/>
              <a:ext cx="317500" cy="254000"/>
            </a:xfrm>
            <a:prstGeom prst="rect">
              <a:avLst/>
            </a:prstGeom>
          </p:spPr>
        </p:pic>
        <p:pic>
          <p:nvPicPr>
            <p:cNvPr id="9" name="Picture 8"/>
            <p:cNvPicPr>
              <a:picLocks noChangeAspect="1"/>
            </p:cNvPicPr>
            <p:nvPr userDrawn="1"/>
          </p:nvPicPr>
          <p:blipFill>
            <a:blip r:embed="rId6"/>
            <a:stretch>
              <a:fillRect/>
            </a:stretch>
          </p:blipFill>
          <p:spPr>
            <a:xfrm>
              <a:off x="2657196" y="3639467"/>
              <a:ext cx="304800" cy="304800"/>
            </a:xfrm>
            <a:prstGeom prst="rect">
              <a:avLst/>
            </a:prstGeom>
          </p:spPr>
        </p:pic>
        <p:sp>
          <p:nvSpPr>
            <p:cNvPr id="10" name="TextBox 9"/>
            <p:cNvSpPr txBox="1"/>
            <p:nvPr userDrawn="1"/>
          </p:nvSpPr>
          <p:spPr>
            <a:xfrm>
              <a:off x="3090638" y="2695571"/>
              <a:ext cx="3907056" cy="400110"/>
            </a:xfrm>
            <a:prstGeom prst="rect">
              <a:avLst/>
            </a:prstGeom>
            <a:noFill/>
          </p:spPr>
          <p:txBody>
            <a:bodyPr wrap="square" rtlCol="0">
              <a:spAutoFit/>
            </a:bodyPr>
            <a:lstStyle/>
            <a:p>
              <a:r>
                <a:rPr lang="en-GB" sz="2000">
                  <a:solidFill>
                    <a:srgbClr val="59777D"/>
                  </a:solidFill>
                </a:rPr>
                <a:t>adaptationscotland@sniffer.org.uk</a:t>
              </a:r>
            </a:p>
          </p:txBody>
        </p:sp>
        <p:sp>
          <p:nvSpPr>
            <p:cNvPr id="11" name="TextBox 10"/>
            <p:cNvSpPr txBox="1"/>
            <p:nvPr userDrawn="1"/>
          </p:nvSpPr>
          <p:spPr>
            <a:xfrm>
              <a:off x="3090638" y="3133524"/>
              <a:ext cx="3907056" cy="400110"/>
            </a:xfrm>
            <a:prstGeom prst="rect">
              <a:avLst/>
            </a:prstGeom>
            <a:noFill/>
          </p:spPr>
          <p:txBody>
            <a:bodyPr wrap="square" rtlCol="0">
              <a:spAutoFit/>
            </a:bodyPr>
            <a:lstStyle/>
            <a:p>
              <a:r>
                <a:rPr lang="en-GB" sz="2000">
                  <a:solidFill>
                    <a:srgbClr val="59777D"/>
                  </a:solidFill>
                </a:rPr>
                <a:t>@adaptationscotland</a:t>
              </a:r>
            </a:p>
          </p:txBody>
        </p:sp>
        <p:sp>
          <p:nvSpPr>
            <p:cNvPr id="12" name="TextBox 11"/>
            <p:cNvSpPr txBox="1"/>
            <p:nvPr userDrawn="1"/>
          </p:nvSpPr>
          <p:spPr>
            <a:xfrm>
              <a:off x="3090638" y="3559037"/>
              <a:ext cx="3907056" cy="400110"/>
            </a:xfrm>
            <a:prstGeom prst="rect">
              <a:avLst/>
            </a:prstGeom>
            <a:noFill/>
          </p:spPr>
          <p:txBody>
            <a:bodyPr wrap="square" rtlCol="0">
              <a:spAutoFit/>
            </a:bodyPr>
            <a:lstStyle/>
            <a:p>
              <a:r>
                <a:rPr lang="en-GB" sz="2000">
                  <a:solidFill>
                    <a:srgbClr val="59777D"/>
                  </a:solidFill>
                </a:rPr>
                <a:t>www.adaptationscotland.org.uk</a:t>
              </a:r>
            </a:p>
          </p:txBody>
        </p:sp>
      </p:grpSp>
    </p:spTree>
    <p:extLst>
      <p:ext uri="{BB962C8B-B14F-4D97-AF65-F5344CB8AC3E}">
        <p14:creationId xmlns:p14="http://schemas.microsoft.com/office/powerpoint/2010/main" val="300585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462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14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457200" rtl="0" eaLnBrk="1" latinLnBrk="0" hangingPunct="1">
        <a:spcBef>
          <a:spcPct val="0"/>
        </a:spcBef>
        <a:buNone/>
        <a:defRPr sz="3400" kern="1200">
          <a:solidFill>
            <a:srgbClr val="59777D"/>
          </a:solidFill>
          <a:latin typeface="+mj-lt"/>
          <a:ea typeface="+mj-ea"/>
          <a:cs typeface="+mj-cs"/>
        </a:defRPr>
      </a:lvl1pPr>
    </p:titleStyle>
    <p:bodyStyle>
      <a:lvl1pPr marL="342900" indent="-342900" algn="l" defTabSz="457200" rtl="0" eaLnBrk="1" latinLnBrk="0" hangingPunct="1">
        <a:spcBef>
          <a:spcPct val="20000"/>
        </a:spcBef>
        <a:buFont typeface="Arial"/>
        <a:buChar char="•"/>
        <a:defRPr sz="3000" kern="1200">
          <a:solidFill>
            <a:srgbClr val="EF6F2C"/>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4.emf"/><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unsplash.com/s/photos/sun-heat?utm_source=unsplash&amp;utm_medium=referral&amp;utm_content=creditCopyText"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unsplash.com/@jeremybishop?utm_source=unsplash&amp;utm_medium=referral&amp;utm_content=creditCopyText"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hyperlink" Target="https://unsplash.com/s/photos/heavy-rain?utm_source=unsplash&amp;utm_medium=referral&amp;utm_content=creditCopyText"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unsplash.com/@charliedeets?utm_source=unsplash&amp;utm_medium=referral&amp;utm_content=creditCopyText"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5E6B7-D583-E88F-F0BA-E3B911B9DCDC}"/>
              </a:ext>
            </a:extLst>
          </p:cNvPr>
          <p:cNvSpPr>
            <a:spLocks noGrp="1"/>
          </p:cNvSpPr>
          <p:nvPr>
            <p:ph type="ctrTitle"/>
          </p:nvPr>
        </p:nvSpPr>
        <p:spPr/>
        <p:txBody>
          <a:bodyPr/>
          <a:lstStyle/>
          <a:p>
            <a:r>
              <a:rPr lang="en-GB"/>
              <a:t>Climate change adaptation whirlwind</a:t>
            </a:r>
          </a:p>
        </p:txBody>
      </p:sp>
      <p:sp>
        <p:nvSpPr>
          <p:cNvPr id="3" name="Subtitle 2">
            <a:extLst>
              <a:ext uri="{FF2B5EF4-FFF2-40B4-BE49-F238E27FC236}">
                <a16:creationId xmlns:a16="http://schemas.microsoft.com/office/drawing/2014/main" id="{D83FD14D-A62E-96CC-B9E2-76DDB951A0D5}"/>
              </a:ext>
            </a:extLst>
          </p:cNvPr>
          <p:cNvSpPr>
            <a:spLocks noGrp="1"/>
          </p:cNvSpPr>
          <p:nvPr>
            <p:ph type="subTitle" idx="1"/>
          </p:nvPr>
        </p:nvSpPr>
        <p:spPr/>
        <p:txBody>
          <a:bodyPr lIns="91440" tIns="45720" rIns="91440" bIns="45720" anchor="t">
            <a:normAutofit/>
          </a:bodyPr>
          <a:lstStyle/>
          <a:p>
            <a:r>
              <a:rPr lang="en-GB" sz="1800" dirty="0">
                <a:effectLst/>
                <a:latin typeface="Calibri"/>
                <a:ea typeface="Calibri" panose="020F0502020204030204" pitchFamily="34" charset="0"/>
                <a:cs typeface="Times New Roman"/>
              </a:rPr>
              <a:t>An interactive introduction</a:t>
            </a:r>
            <a:r>
              <a:rPr lang="en-GB" sz="1800" dirty="0">
                <a:latin typeface="Calibri"/>
                <a:ea typeface="Calibri" panose="020F0502020204030204" pitchFamily="34" charset="0"/>
                <a:cs typeface="Times New Roman"/>
              </a:rPr>
              <a:t> to</a:t>
            </a:r>
            <a:r>
              <a:rPr lang="en-GB" sz="1800" dirty="0">
                <a:effectLst/>
                <a:latin typeface="Calibri"/>
                <a:ea typeface="Calibri" panose="020F0502020204030204" pitchFamily="34" charset="0"/>
                <a:cs typeface="Times New Roman"/>
              </a:rPr>
              <a:t> past &amp; current climate trends, future projections and climate change adaptation</a:t>
            </a:r>
            <a:endParaRPr lang="en-GB" dirty="0">
              <a:latin typeface="Calibri"/>
              <a:cs typeface="Times New Roman"/>
            </a:endParaRPr>
          </a:p>
        </p:txBody>
      </p:sp>
    </p:spTree>
    <p:extLst>
      <p:ext uri="{BB962C8B-B14F-4D97-AF65-F5344CB8AC3E}">
        <p14:creationId xmlns:p14="http://schemas.microsoft.com/office/powerpoint/2010/main" val="3136627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con&#10;&#10;Description automatically generated">
            <a:extLst>
              <a:ext uri="{FF2B5EF4-FFF2-40B4-BE49-F238E27FC236}">
                <a16:creationId xmlns:a16="http://schemas.microsoft.com/office/drawing/2014/main" id="{AEA9CF48-CD34-4A34-BD02-4742905184BA}"/>
              </a:ext>
            </a:extLst>
          </p:cNvPr>
          <p:cNvPicPr>
            <a:picLocks noChangeAspect="1"/>
          </p:cNvPicPr>
          <p:nvPr/>
        </p:nvPicPr>
        <p:blipFill>
          <a:blip r:embed="rId3"/>
          <a:stretch>
            <a:fillRect/>
          </a:stretch>
        </p:blipFill>
        <p:spPr>
          <a:xfrm>
            <a:off x="582283" y="1805026"/>
            <a:ext cx="3007996" cy="4071369"/>
          </a:xfrm>
          <a:prstGeom prst="rect">
            <a:avLst/>
          </a:prstGeom>
        </p:spPr>
      </p:pic>
      <p:pic>
        <p:nvPicPr>
          <p:cNvPr id="5" name="Content Placeholder 4">
            <a:extLst>
              <a:ext uri="{FF2B5EF4-FFF2-40B4-BE49-F238E27FC236}">
                <a16:creationId xmlns:a16="http://schemas.microsoft.com/office/drawing/2014/main" id="{99290A1E-9CC8-47D3-BFD1-0A5332630A0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07511" y="1328248"/>
            <a:ext cx="7478133" cy="4969366"/>
          </a:xfrm>
        </p:spPr>
      </p:pic>
      <p:pic>
        <p:nvPicPr>
          <p:cNvPr id="16" name="Picture 15">
            <a:extLst>
              <a:ext uri="{FF2B5EF4-FFF2-40B4-BE49-F238E27FC236}">
                <a16:creationId xmlns:a16="http://schemas.microsoft.com/office/drawing/2014/main" id="{1CF2C549-95D9-45F2-BBF1-75D011A68371}"/>
              </a:ext>
            </a:extLst>
          </p:cNvPr>
          <p:cNvPicPr>
            <a:picLocks noChangeAspect="1"/>
          </p:cNvPicPr>
          <p:nvPr/>
        </p:nvPicPr>
        <p:blipFill rotWithShape="1">
          <a:blip r:embed="rId5"/>
          <a:srcRect b="66210"/>
          <a:stretch/>
        </p:blipFill>
        <p:spPr>
          <a:xfrm>
            <a:off x="7232638" y="1582417"/>
            <a:ext cx="4572000" cy="1258438"/>
          </a:xfrm>
          <a:prstGeom prst="rect">
            <a:avLst/>
          </a:prstGeom>
        </p:spPr>
      </p:pic>
      <p:pic>
        <p:nvPicPr>
          <p:cNvPr id="17" name="Picture 16">
            <a:extLst>
              <a:ext uri="{FF2B5EF4-FFF2-40B4-BE49-F238E27FC236}">
                <a16:creationId xmlns:a16="http://schemas.microsoft.com/office/drawing/2014/main" id="{8494B073-0049-4E17-A34B-292F51DA06B4}"/>
              </a:ext>
            </a:extLst>
          </p:cNvPr>
          <p:cNvPicPr>
            <a:picLocks noChangeAspect="1"/>
          </p:cNvPicPr>
          <p:nvPr/>
        </p:nvPicPr>
        <p:blipFill rotWithShape="1">
          <a:blip r:embed="rId5"/>
          <a:srcRect t="41359" b="10013"/>
          <a:stretch/>
        </p:blipFill>
        <p:spPr>
          <a:xfrm>
            <a:off x="7232638" y="2935187"/>
            <a:ext cx="4572000" cy="1811045"/>
          </a:xfrm>
          <a:prstGeom prst="rect">
            <a:avLst/>
          </a:prstGeom>
        </p:spPr>
      </p:pic>
      <p:pic>
        <p:nvPicPr>
          <p:cNvPr id="18" name="Picture 17">
            <a:extLst>
              <a:ext uri="{FF2B5EF4-FFF2-40B4-BE49-F238E27FC236}">
                <a16:creationId xmlns:a16="http://schemas.microsoft.com/office/drawing/2014/main" id="{E9FF0228-3065-4DE2-A003-264B31749E53}"/>
              </a:ext>
            </a:extLst>
          </p:cNvPr>
          <p:cNvPicPr>
            <a:picLocks noChangeAspect="1"/>
          </p:cNvPicPr>
          <p:nvPr/>
        </p:nvPicPr>
        <p:blipFill>
          <a:blip r:embed="rId6"/>
          <a:stretch>
            <a:fillRect/>
          </a:stretch>
        </p:blipFill>
        <p:spPr>
          <a:xfrm>
            <a:off x="7232638" y="4904845"/>
            <a:ext cx="4248150" cy="971550"/>
          </a:xfrm>
          <a:prstGeom prst="rect">
            <a:avLst/>
          </a:prstGeom>
        </p:spPr>
      </p:pic>
      <p:sp>
        <p:nvSpPr>
          <p:cNvPr id="9" name="TextBox 8">
            <a:extLst>
              <a:ext uri="{FF2B5EF4-FFF2-40B4-BE49-F238E27FC236}">
                <a16:creationId xmlns:a16="http://schemas.microsoft.com/office/drawing/2014/main" id="{608E3739-DCCF-4DF8-82C9-D687603650E7}"/>
              </a:ext>
            </a:extLst>
          </p:cNvPr>
          <p:cNvSpPr txBox="1"/>
          <p:nvPr/>
        </p:nvSpPr>
        <p:spPr>
          <a:xfrm>
            <a:off x="4571999" y="6066781"/>
            <a:ext cx="2454442" cy="461665"/>
          </a:xfrm>
          <a:prstGeom prst="rect">
            <a:avLst/>
          </a:prstGeom>
          <a:noFill/>
        </p:spPr>
        <p:txBody>
          <a:bodyPr wrap="square" rtlCol="0">
            <a:spAutoFit/>
          </a:bodyPr>
          <a:lstStyle/>
          <a:p>
            <a:r>
              <a:rPr lang="en-GB" sz="800">
                <a:solidFill>
                  <a:schemeClr val="bg2"/>
                </a:solidFill>
              </a:rPr>
              <a:t>Image credit: Eilis Garvey on </a:t>
            </a:r>
            <a:r>
              <a:rPr lang="en-GB" sz="800" err="1">
                <a:solidFill>
                  <a:schemeClr val="bg2"/>
                </a:solidFill>
              </a:rPr>
              <a:t>Unsplash</a:t>
            </a:r>
            <a:r>
              <a:rPr lang="en-GB" sz="800">
                <a:solidFill>
                  <a:schemeClr val="bg2"/>
                </a:solidFill>
              </a:rPr>
              <a:t> </a:t>
            </a:r>
          </a:p>
          <a:p>
            <a:br>
              <a:rPr lang="en-GB" sz="800">
                <a:solidFill>
                  <a:schemeClr val="bg2"/>
                </a:solidFill>
              </a:rPr>
            </a:br>
            <a:endParaRPr lang="en-GB" sz="800">
              <a:solidFill>
                <a:schemeClr val="bg2"/>
              </a:solidFill>
            </a:endParaRPr>
          </a:p>
        </p:txBody>
      </p:sp>
      <p:sp>
        <p:nvSpPr>
          <p:cNvPr id="10" name="TextBox 9">
            <a:extLst>
              <a:ext uri="{FF2B5EF4-FFF2-40B4-BE49-F238E27FC236}">
                <a16:creationId xmlns:a16="http://schemas.microsoft.com/office/drawing/2014/main" id="{4C913239-A082-B566-9748-99C5B88737C0}"/>
              </a:ext>
            </a:extLst>
          </p:cNvPr>
          <p:cNvSpPr txBox="1"/>
          <p:nvPr/>
        </p:nvSpPr>
        <p:spPr>
          <a:xfrm>
            <a:off x="-95802" y="215423"/>
            <a:ext cx="5320111" cy="646331"/>
          </a:xfrm>
          <a:prstGeom prst="rect">
            <a:avLst/>
          </a:prstGeom>
          <a:noFill/>
        </p:spPr>
        <p:txBody>
          <a:bodyPr wrap="none" rtlCol="0">
            <a:spAutoFit/>
          </a:bodyPr>
          <a:lstStyle/>
          <a:p>
            <a:pPr lvl="0" defTabSz="457200">
              <a:spcBef>
                <a:spcPct val="0"/>
              </a:spcBef>
              <a:defRPr/>
            </a:pPr>
            <a:r>
              <a:rPr lang="en-GB" sz="3600" b="1">
                <a:solidFill>
                  <a:prstClr val="white"/>
                </a:solidFill>
                <a:highlight>
                  <a:srgbClr val="EF6F2C"/>
                </a:highlight>
              </a:rPr>
              <a:t>Key future trends: summer</a:t>
            </a:r>
          </a:p>
        </p:txBody>
      </p:sp>
    </p:spTree>
    <p:extLst>
      <p:ext uri="{BB962C8B-B14F-4D97-AF65-F5344CB8AC3E}">
        <p14:creationId xmlns:p14="http://schemas.microsoft.com/office/powerpoint/2010/main" val="221898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on a dock in a lake with trees and mountains in the background&#10;&#10;Description automatically generated with low confidence">
            <a:extLst>
              <a:ext uri="{FF2B5EF4-FFF2-40B4-BE49-F238E27FC236}">
                <a16:creationId xmlns:a16="http://schemas.microsoft.com/office/drawing/2014/main" id="{D81B829A-AC9B-48C2-A9AF-DFFDDBC1BC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1011" y="1410335"/>
            <a:ext cx="7222289" cy="4817210"/>
          </a:xfrm>
        </p:spPr>
      </p:pic>
      <p:sp>
        <p:nvSpPr>
          <p:cNvPr id="7" name="Content Placeholder 2">
            <a:extLst>
              <a:ext uri="{FF2B5EF4-FFF2-40B4-BE49-F238E27FC236}">
                <a16:creationId xmlns:a16="http://schemas.microsoft.com/office/drawing/2014/main" id="{08DF9756-F931-4DAA-AF4C-C158FD4C2876}"/>
              </a:ext>
            </a:extLst>
          </p:cNvPr>
          <p:cNvSpPr txBox="1">
            <a:spLocks/>
          </p:cNvSpPr>
          <p:nvPr/>
        </p:nvSpPr>
        <p:spPr>
          <a:xfrm>
            <a:off x="4099145" y="2328478"/>
            <a:ext cx="4723623" cy="2391006"/>
          </a:xfrm>
          <a:prstGeom prst="rect">
            <a:avLst/>
          </a:prstGeom>
          <a:solidFill>
            <a:schemeClr val="bg1">
              <a:lumMod val="95000"/>
              <a:alpha val="80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3500" b="1" i="0" u="none" strike="noStrike" kern="1200" cap="none" spc="0" normalizeH="0" baseline="0" noProof="0">
                <a:ln>
                  <a:noFill/>
                </a:ln>
                <a:solidFill>
                  <a:srgbClr val="5E8087"/>
                </a:solidFill>
                <a:effectLst/>
                <a:uLnTx/>
                <a:uFillTx/>
                <a:latin typeface="Calibri"/>
                <a:ea typeface="+mn-ea"/>
                <a:cs typeface="+mn-cs"/>
              </a:rPr>
              <a:t>What climate / weather changes have you experienced while living in your area?</a:t>
            </a:r>
          </a:p>
        </p:txBody>
      </p:sp>
      <p:sp>
        <p:nvSpPr>
          <p:cNvPr id="6" name="TextBox 5">
            <a:extLst>
              <a:ext uri="{FF2B5EF4-FFF2-40B4-BE49-F238E27FC236}">
                <a16:creationId xmlns:a16="http://schemas.microsoft.com/office/drawing/2014/main" id="{B3F84AD9-7C0F-4723-95FC-A23ED293FA48}"/>
              </a:ext>
            </a:extLst>
          </p:cNvPr>
          <p:cNvSpPr txBox="1"/>
          <p:nvPr/>
        </p:nvSpPr>
        <p:spPr>
          <a:xfrm>
            <a:off x="2671011" y="5858857"/>
            <a:ext cx="2454442" cy="461665"/>
          </a:xfrm>
          <a:prstGeom prst="rect">
            <a:avLst/>
          </a:prstGeom>
          <a:noFill/>
        </p:spPr>
        <p:txBody>
          <a:bodyPr wrap="square" rtlCol="0">
            <a:spAutoFit/>
          </a:bodyPr>
          <a:lstStyle/>
          <a:p>
            <a:r>
              <a:rPr lang="en-GB" sz="800">
                <a:solidFill>
                  <a:schemeClr val="bg2"/>
                </a:solidFill>
              </a:rPr>
              <a:t>Image credit Walter Baxter </a:t>
            </a:r>
          </a:p>
          <a:p>
            <a:br>
              <a:rPr lang="en-GB" sz="800">
                <a:solidFill>
                  <a:schemeClr val="bg2"/>
                </a:solidFill>
              </a:rPr>
            </a:br>
            <a:endParaRPr lang="en-GB" sz="800">
              <a:solidFill>
                <a:schemeClr val="bg2"/>
              </a:solidFill>
            </a:endParaRPr>
          </a:p>
        </p:txBody>
      </p:sp>
    </p:spTree>
    <p:extLst>
      <p:ext uri="{BB962C8B-B14F-4D97-AF65-F5344CB8AC3E}">
        <p14:creationId xmlns:p14="http://schemas.microsoft.com/office/powerpoint/2010/main" val="1708275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 field&#10;&#10;Description automatically generated">
            <a:extLst>
              <a:ext uri="{FF2B5EF4-FFF2-40B4-BE49-F238E27FC236}">
                <a16:creationId xmlns:a16="http://schemas.microsoft.com/office/drawing/2014/main" id="{42237012-5B55-4B1E-BBCA-3276377B164D}"/>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2734083" y="1389648"/>
            <a:ext cx="7012588" cy="4559968"/>
          </a:xfrm>
          <a:prstGeom prst="rect">
            <a:avLst/>
          </a:prstGeom>
        </p:spPr>
      </p:pic>
      <p:sp>
        <p:nvSpPr>
          <p:cNvPr id="4" name="Content Placeholder 2">
            <a:extLst>
              <a:ext uri="{FF2B5EF4-FFF2-40B4-BE49-F238E27FC236}">
                <a16:creationId xmlns:a16="http://schemas.microsoft.com/office/drawing/2014/main" id="{D4C150FC-E4E8-4390-8E23-0C14E4914A51}"/>
              </a:ext>
            </a:extLst>
          </p:cNvPr>
          <p:cNvSpPr>
            <a:spLocks noGrp="1"/>
          </p:cNvSpPr>
          <p:nvPr>
            <p:ph idx="1"/>
          </p:nvPr>
        </p:nvSpPr>
        <p:spPr>
          <a:xfrm>
            <a:off x="3479800" y="2997200"/>
            <a:ext cx="5422900" cy="1371600"/>
          </a:xfrm>
          <a:solidFill>
            <a:schemeClr val="bg1">
              <a:lumMod val="95000"/>
              <a:alpha val="68000"/>
            </a:schemeClr>
          </a:solidFill>
        </p:spPr>
        <p:txBody>
          <a:bodyPr/>
          <a:lstStyle/>
          <a:p>
            <a:pPr marL="0" indent="0" algn="ctr">
              <a:buNone/>
            </a:pPr>
            <a:r>
              <a:rPr lang="en-GB" sz="3500" b="1">
                <a:solidFill>
                  <a:srgbClr val="5E8087"/>
                </a:solidFill>
              </a:rPr>
              <a:t>How might these changes affect Scotland?</a:t>
            </a:r>
          </a:p>
        </p:txBody>
      </p:sp>
      <p:sp>
        <p:nvSpPr>
          <p:cNvPr id="7" name="TextBox 6">
            <a:extLst>
              <a:ext uri="{FF2B5EF4-FFF2-40B4-BE49-F238E27FC236}">
                <a16:creationId xmlns:a16="http://schemas.microsoft.com/office/drawing/2014/main" id="{8E43FB0D-B5F0-4D7E-A09F-B1C0C6925742}"/>
              </a:ext>
            </a:extLst>
          </p:cNvPr>
          <p:cNvSpPr txBox="1"/>
          <p:nvPr/>
        </p:nvSpPr>
        <p:spPr>
          <a:xfrm>
            <a:off x="2734083" y="5718783"/>
            <a:ext cx="2454442" cy="461665"/>
          </a:xfrm>
          <a:prstGeom prst="rect">
            <a:avLst/>
          </a:prstGeom>
          <a:noFill/>
        </p:spPr>
        <p:txBody>
          <a:bodyPr wrap="square" rtlCol="0">
            <a:spAutoFit/>
          </a:bodyPr>
          <a:lstStyle/>
          <a:p>
            <a:r>
              <a:rPr lang="en-GB" sz="800">
                <a:solidFill>
                  <a:schemeClr val="bg2"/>
                </a:solidFill>
              </a:rPr>
              <a:t>Image credit Antoine Fabre on </a:t>
            </a:r>
            <a:r>
              <a:rPr lang="en-GB" sz="800" err="1">
                <a:solidFill>
                  <a:schemeClr val="bg2"/>
                </a:solidFill>
              </a:rPr>
              <a:t>Unsplash</a:t>
            </a:r>
            <a:r>
              <a:rPr lang="en-GB" sz="800">
                <a:solidFill>
                  <a:schemeClr val="bg2"/>
                </a:solidFill>
              </a:rPr>
              <a:t> </a:t>
            </a:r>
          </a:p>
          <a:p>
            <a:br>
              <a:rPr lang="en-GB" sz="800">
                <a:solidFill>
                  <a:schemeClr val="bg2"/>
                </a:solidFill>
              </a:rPr>
            </a:br>
            <a:endParaRPr lang="en-GB" sz="800">
              <a:solidFill>
                <a:schemeClr val="bg2"/>
              </a:solidFill>
            </a:endParaRPr>
          </a:p>
        </p:txBody>
      </p:sp>
    </p:spTree>
    <p:extLst>
      <p:ext uri="{BB962C8B-B14F-4D97-AF65-F5344CB8AC3E}">
        <p14:creationId xmlns:p14="http://schemas.microsoft.com/office/powerpoint/2010/main" val="239605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E2B4A6D2-ECEB-A561-3B2E-6FA06F551B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17188"/>
            <a:ext cx="6231503" cy="135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2A27FDC1-57E4-D95E-E55D-7F920D4D1C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3957" y="1870210"/>
            <a:ext cx="5926775" cy="129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2043D003-5F45-9A9E-3544-AE0C59FA2B9A}"/>
              </a:ext>
            </a:extLst>
          </p:cNvPr>
          <p:cNvSpPr>
            <a:spLocks noGrp="1"/>
          </p:cNvSpPr>
          <p:nvPr>
            <p:ph idx="1"/>
          </p:nvPr>
        </p:nvSpPr>
        <p:spPr>
          <a:xfrm>
            <a:off x="454989" y="2425228"/>
            <a:ext cx="5401568" cy="328855"/>
          </a:xfrm>
          <a:solidFill>
            <a:schemeClr val="bg1">
              <a:lumMod val="95000"/>
              <a:alpha val="68000"/>
            </a:schemeClr>
          </a:solidFill>
        </p:spPr>
        <p:txBody>
          <a:bodyPr/>
          <a:lstStyle/>
          <a:p>
            <a:pPr marL="0" indent="0" algn="ctr">
              <a:buNone/>
            </a:pPr>
            <a:r>
              <a:rPr lang="en-GB" sz="2000" b="1">
                <a:solidFill>
                  <a:srgbClr val="002B4E"/>
                </a:solidFill>
              </a:rPr>
              <a:t>The increased risk of flooding </a:t>
            </a:r>
          </a:p>
        </p:txBody>
      </p:sp>
      <p:sp>
        <p:nvSpPr>
          <p:cNvPr id="12" name="Content Placeholder 2">
            <a:extLst>
              <a:ext uri="{FF2B5EF4-FFF2-40B4-BE49-F238E27FC236}">
                <a16:creationId xmlns:a16="http://schemas.microsoft.com/office/drawing/2014/main" id="{979162DB-3194-4560-51C7-ACCE9C1ACAA9}"/>
              </a:ext>
            </a:extLst>
          </p:cNvPr>
          <p:cNvSpPr txBox="1">
            <a:spLocks/>
          </p:cNvSpPr>
          <p:nvPr/>
        </p:nvSpPr>
        <p:spPr>
          <a:xfrm>
            <a:off x="6540926" y="2425228"/>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quality of our soils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GB" sz="2000" b="1" i="0" u="none" strike="noStrike" kern="1200" cap="none" spc="0" normalizeH="0" baseline="0" noProof="0">
              <a:ln>
                <a:noFill/>
              </a:ln>
              <a:solidFill>
                <a:srgbClr val="002B4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F4476EDF-6678-F3D7-7E4F-0161B139D04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751" y="3669022"/>
            <a:ext cx="6096000" cy="122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a:extLst>
              <a:ext uri="{FF2B5EF4-FFF2-40B4-BE49-F238E27FC236}">
                <a16:creationId xmlns:a16="http://schemas.microsoft.com/office/drawing/2014/main" id="{03FE12D3-49DA-F825-E588-E455907BBB4B}"/>
              </a:ext>
            </a:extLst>
          </p:cNvPr>
          <p:cNvSpPr txBox="1">
            <a:spLocks/>
          </p:cNvSpPr>
          <p:nvPr/>
        </p:nvSpPr>
        <p:spPr>
          <a:xfrm>
            <a:off x="463721" y="4034624"/>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health and wellbeing of our people </a:t>
            </a:r>
          </a:p>
        </p:txBody>
      </p:sp>
      <p:pic>
        <p:nvPicPr>
          <p:cNvPr id="15" name="Picture 14">
            <a:extLst>
              <a:ext uri="{FF2B5EF4-FFF2-40B4-BE49-F238E27FC236}">
                <a16:creationId xmlns:a16="http://schemas.microsoft.com/office/drawing/2014/main" id="{890ED869-1034-3CE4-5B86-5DDE687A8B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84569" y="3634390"/>
            <a:ext cx="5807431" cy="122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a:extLst>
              <a:ext uri="{FF2B5EF4-FFF2-40B4-BE49-F238E27FC236}">
                <a16:creationId xmlns:a16="http://schemas.microsoft.com/office/drawing/2014/main" id="{7CAC8A61-4385-AC12-33F4-4174D7C32F97}"/>
              </a:ext>
            </a:extLst>
          </p:cNvPr>
          <p:cNvSpPr txBox="1">
            <a:spLocks/>
          </p:cNvSpPr>
          <p:nvPr/>
        </p:nvSpPr>
        <p:spPr>
          <a:xfrm>
            <a:off x="6807897" y="4034624"/>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resilience of our businesses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 </a:t>
            </a:r>
          </a:p>
        </p:txBody>
      </p:sp>
      <p:sp>
        <p:nvSpPr>
          <p:cNvPr id="17" name="TextBox 16">
            <a:extLst>
              <a:ext uri="{FF2B5EF4-FFF2-40B4-BE49-F238E27FC236}">
                <a16:creationId xmlns:a16="http://schemas.microsoft.com/office/drawing/2014/main" id="{8C1F7DB0-6822-6D87-01F5-596E15E3D344}"/>
              </a:ext>
            </a:extLst>
          </p:cNvPr>
          <p:cNvSpPr txBox="1"/>
          <p:nvPr/>
        </p:nvSpPr>
        <p:spPr>
          <a:xfrm>
            <a:off x="-95802" y="215423"/>
            <a:ext cx="7849136" cy="646331"/>
          </a:xfrm>
          <a:prstGeom prst="rect">
            <a:avLst/>
          </a:prstGeom>
          <a:noFill/>
        </p:spPr>
        <p:txBody>
          <a:bodyPr wrap="none" rtlCol="0">
            <a:spAutoFit/>
          </a:bodyPr>
          <a:lstStyle/>
          <a:p>
            <a:r>
              <a:rPr lang="en-GB" sz="3600">
                <a:solidFill>
                  <a:schemeClr val="bg1"/>
                </a:solidFill>
                <a:highlight>
                  <a:srgbClr val="EF6F2C"/>
                </a:highlight>
              </a:rPr>
              <a:t>How will these changes affect Scotland?</a:t>
            </a:r>
          </a:p>
        </p:txBody>
      </p:sp>
    </p:spTree>
    <p:extLst>
      <p:ext uri="{BB962C8B-B14F-4D97-AF65-F5344CB8AC3E}">
        <p14:creationId xmlns:p14="http://schemas.microsoft.com/office/powerpoint/2010/main" val="24696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A29E50-78B1-6BE0-080A-EDE48B389E11}"/>
              </a:ext>
            </a:extLst>
          </p:cNvPr>
          <p:cNvPicPr>
            <a:picLocks noChangeAspect="1"/>
          </p:cNvPicPr>
          <p:nvPr/>
        </p:nvPicPr>
        <p:blipFill rotWithShape="1">
          <a:blip r:embed="rId3">
            <a:extLst>
              <a:ext uri="{28A0092B-C50C-407E-A947-70E740481C1C}">
                <a14:useLocalDpi xmlns:a14="http://schemas.microsoft.com/office/drawing/2010/main" val="0"/>
              </a:ext>
            </a:extLst>
          </a:blip>
          <a:srcRect l="989" r="2800"/>
          <a:stretch/>
        </p:blipFill>
        <p:spPr bwMode="auto">
          <a:xfrm>
            <a:off x="6292888" y="2237033"/>
            <a:ext cx="5883911" cy="1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17E71C22-A118-FFCA-A1C5-8F55E333CC4D}"/>
              </a:ext>
            </a:extLst>
          </p:cNvPr>
          <p:cNvSpPr txBox="1">
            <a:spLocks/>
          </p:cNvSpPr>
          <p:nvPr/>
        </p:nvSpPr>
        <p:spPr>
          <a:xfrm>
            <a:off x="6616339" y="2435375"/>
            <a:ext cx="5392835" cy="694873"/>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Infrastructure – network connectivity and interdependencies </a:t>
            </a:r>
          </a:p>
        </p:txBody>
      </p:sp>
      <p:pic>
        <p:nvPicPr>
          <p:cNvPr id="12" name="Picture 10">
            <a:extLst>
              <a:ext uri="{FF2B5EF4-FFF2-40B4-BE49-F238E27FC236}">
                <a16:creationId xmlns:a16="http://schemas.microsoft.com/office/drawing/2014/main" id="{43871C56-F371-2CD0-54D3-4586ED50FD4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9389" y="3429000"/>
            <a:ext cx="6088089" cy="1270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D7AE30AD-90A7-B6E7-2557-BFF72854207D}"/>
              </a:ext>
            </a:extLst>
          </p:cNvPr>
          <p:cNvSpPr txBox="1">
            <a:spLocks/>
          </p:cNvSpPr>
          <p:nvPr/>
        </p:nvSpPr>
        <p:spPr>
          <a:xfrm>
            <a:off x="654513" y="3923049"/>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Our cultural heritage and identity </a:t>
            </a:r>
          </a:p>
        </p:txBody>
      </p:sp>
      <p:pic>
        <p:nvPicPr>
          <p:cNvPr id="14" name="Picture 8">
            <a:extLst>
              <a:ext uri="{FF2B5EF4-FFF2-40B4-BE49-F238E27FC236}">
                <a16:creationId xmlns:a16="http://schemas.microsoft.com/office/drawing/2014/main" id="{F896D3D0-30AF-B1F2-9A89-71D134C8D6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70802" y="3586796"/>
            <a:ext cx="5883911" cy="108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a:extLst>
              <a:ext uri="{FF2B5EF4-FFF2-40B4-BE49-F238E27FC236}">
                <a16:creationId xmlns:a16="http://schemas.microsoft.com/office/drawing/2014/main" id="{774DBF3B-00D6-1C7A-4D61-7E8963F05BD0}"/>
              </a:ext>
            </a:extLst>
          </p:cNvPr>
          <p:cNvSpPr txBox="1">
            <a:spLocks/>
          </p:cNvSpPr>
          <p:nvPr/>
        </p:nvSpPr>
        <p:spPr>
          <a:xfrm>
            <a:off x="6742602" y="3799588"/>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performance of our buildings</a:t>
            </a:r>
          </a:p>
        </p:txBody>
      </p:sp>
      <p:pic>
        <p:nvPicPr>
          <p:cNvPr id="16" name="Picture 6">
            <a:extLst>
              <a:ext uri="{FF2B5EF4-FFF2-40B4-BE49-F238E27FC236}">
                <a16:creationId xmlns:a16="http://schemas.microsoft.com/office/drawing/2014/main" id="{D579D883-3B7B-FAFB-DD46-5DB0A607B3E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9389" y="2211618"/>
            <a:ext cx="6181413" cy="119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2337DBF3-C82B-C1E1-CE1C-168239789753}"/>
              </a:ext>
            </a:extLst>
          </p:cNvPr>
          <p:cNvSpPr txBox="1">
            <a:spLocks/>
          </p:cNvSpPr>
          <p:nvPr/>
        </p:nvSpPr>
        <p:spPr>
          <a:xfrm>
            <a:off x="828702" y="2618385"/>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security and efficiency of our energy supply</a:t>
            </a:r>
          </a:p>
        </p:txBody>
      </p:sp>
      <p:sp>
        <p:nvSpPr>
          <p:cNvPr id="21" name="TextBox 20">
            <a:extLst>
              <a:ext uri="{FF2B5EF4-FFF2-40B4-BE49-F238E27FC236}">
                <a16:creationId xmlns:a16="http://schemas.microsoft.com/office/drawing/2014/main" id="{6B6CA576-6313-3CD0-B8B4-C80F2256133E}"/>
              </a:ext>
            </a:extLst>
          </p:cNvPr>
          <p:cNvSpPr txBox="1"/>
          <p:nvPr/>
        </p:nvSpPr>
        <p:spPr>
          <a:xfrm>
            <a:off x="-95802" y="215423"/>
            <a:ext cx="7849136" cy="646331"/>
          </a:xfrm>
          <a:prstGeom prst="rect">
            <a:avLst/>
          </a:prstGeom>
          <a:noFill/>
        </p:spPr>
        <p:txBody>
          <a:bodyPr wrap="none" rtlCol="0">
            <a:spAutoFit/>
          </a:bodyPr>
          <a:lstStyle/>
          <a:p>
            <a:r>
              <a:rPr lang="en-GB" sz="3600">
                <a:solidFill>
                  <a:schemeClr val="bg1"/>
                </a:solidFill>
                <a:highlight>
                  <a:srgbClr val="EF6F2C"/>
                </a:highlight>
              </a:rPr>
              <a:t>How will these changes affect Scotland?</a:t>
            </a:r>
          </a:p>
        </p:txBody>
      </p:sp>
    </p:spTree>
    <p:extLst>
      <p:ext uri="{BB962C8B-B14F-4D97-AF65-F5344CB8AC3E}">
        <p14:creationId xmlns:p14="http://schemas.microsoft.com/office/powerpoint/2010/main" val="130276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F5ADF0D1-23C8-90FB-81EE-81B099C10360}"/>
              </a:ext>
            </a:extLst>
          </p:cNvPr>
          <p:cNvPicPr>
            <a:picLocks noChangeAspect="1"/>
          </p:cNvPicPr>
          <p:nvPr/>
        </p:nvPicPr>
        <p:blipFill rotWithShape="1">
          <a:blip r:embed="rId3">
            <a:extLst>
              <a:ext uri="{28A0092B-C50C-407E-A947-70E740481C1C}">
                <a14:useLocalDpi xmlns:a14="http://schemas.microsoft.com/office/drawing/2010/main" val="0"/>
              </a:ext>
            </a:extLst>
          </a:blip>
          <a:srcRect l="1897" t="5972" b="10719"/>
          <a:stretch/>
        </p:blipFill>
        <p:spPr bwMode="auto">
          <a:xfrm>
            <a:off x="108427" y="2591862"/>
            <a:ext cx="6103497" cy="113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778E843B-9907-6AC3-F0E8-CD2ABF88C018}"/>
              </a:ext>
            </a:extLst>
          </p:cNvPr>
          <p:cNvSpPr txBox="1">
            <a:spLocks/>
          </p:cNvSpPr>
          <p:nvPr/>
        </p:nvSpPr>
        <p:spPr>
          <a:xfrm>
            <a:off x="463757" y="2866683"/>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dirty="0">
                <a:ln>
                  <a:noFill/>
                </a:ln>
                <a:solidFill>
                  <a:srgbClr val="002B4E"/>
                </a:solidFill>
                <a:effectLst/>
                <a:uLnTx/>
                <a:uFillTx/>
                <a:latin typeface="Calibri"/>
                <a:ea typeface="+mn-ea"/>
                <a:cs typeface="+mn-cs"/>
              </a:rPr>
              <a:t>The productivity of our agriculture and forests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GB" sz="2000" b="1" i="0" u="none" strike="noStrike" kern="1200" cap="none" spc="0" normalizeH="0" baseline="0" noProof="0" dirty="0">
              <a:ln>
                <a:noFill/>
              </a:ln>
              <a:solidFill>
                <a:srgbClr val="002B4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F2CC0E94-9346-1C46-BA51-99E2085D55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1922" y="2598873"/>
            <a:ext cx="5980078" cy="11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2">
            <a:extLst>
              <a:ext uri="{FF2B5EF4-FFF2-40B4-BE49-F238E27FC236}">
                <a16:creationId xmlns:a16="http://schemas.microsoft.com/office/drawing/2014/main" id="{9F07895B-0AD5-CC98-1F8C-5D91DB7089D9}"/>
              </a:ext>
            </a:extLst>
          </p:cNvPr>
          <p:cNvSpPr txBox="1">
            <a:spLocks/>
          </p:cNvSpPr>
          <p:nvPr/>
        </p:nvSpPr>
        <p:spPr>
          <a:xfrm>
            <a:off x="6457459" y="2875137"/>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occurrence of pests and disease </a:t>
            </a:r>
          </a:p>
        </p:txBody>
      </p:sp>
      <p:pic>
        <p:nvPicPr>
          <p:cNvPr id="14" name="Picture 8">
            <a:extLst>
              <a:ext uri="{FF2B5EF4-FFF2-40B4-BE49-F238E27FC236}">
                <a16:creationId xmlns:a16="http://schemas.microsoft.com/office/drawing/2014/main" id="{D4FEC53D-1960-1903-2EA6-8EF68FF00C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425" y="3792203"/>
            <a:ext cx="6103497" cy="120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a:extLst>
              <a:ext uri="{FF2B5EF4-FFF2-40B4-BE49-F238E27FC236}">
                <a16:creationId xmlns:a16="http://schemas.microsoft.com/office/drawing/2014/main" id="{1EEE3671-D1DE-67B9-D742-514AF4B86774}"/>
              </a:ext>
            </a:extLst>
          </p:cNvPr>
          <p:cNvSpPr txBox="1">
            <a:spLocks/>
          </p:cNvSpPr>
          <p:nvPr/>
        </p:nvSpPr>
        <p:spPr>
          <a:xfrm>
            <a:off x="328525" y="4135115"/>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availability and quality of water </a:t>
            </a:r>
          </a:p>
        </p:txBody>
      </p:sp>
      <p:pic>
        <p:nvPicPr>
          <p:cNvPr id="16" name="Picture 8">
            <a:extLst>
              <a:ext uri="{FF2B5EF4-FFF2-40B4-BE49-F238E27FC236}">
                <a16:creationId xmlns:a16="http://schemas.microsoft.com/office/drawing/2014/main" id="{82F3683D-B7AF-27C3-9E2E-B9AEE028084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32022" y="3772509"/>
            <a:ext cx="5663814" cy="11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2">
            <a:extLst>
              <a:ext uri="{FF2B5EF4-FFF2-40B4-BE49-F238E27FC236}">
                <a16:creationId xmlns:a16="http://schemas.microsoft.com/office/drawing/2014/main" id="{EEB3D850-D5EC-6F86-9EB5-AD3D05C355B1}"/>
              </a:ext>
            </a:extLst>
          </p:cNvPr>
          <p:cNvSpPr txBox="1">
            <a:spLocks/>
          </p:cNvSpPr>
          <p:nvPr/>
        </p:nvSpPr>
        <p:spPr>
          <a:xfrm>
            <a:off x="6528812" y="4068467"/>
            <a:ext cx="5392835"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health of our natural environment </a:t>
            </a:r>
          </a:p>
        </p:txBody>
      </p:sp>
      <p:sp>
        <p:nvSpPr>
          <p:cNvPr id="20" name="TextBox 19">
            <a:extLst>
              <a:ext uri="{FF2B5EF4-FFF2-40B4-BE49-F238E27FC236}">
                <a16:creationId xmlns:a16="http://schemas.microsoft.com/office/drawing/2014/main" id="{1A458D2C-1A7F-C42B-28C8-A06637A95BD9}"/>
              </a:ext>
            </a:extLst>
          </p:cNvPr>
          <p:cNvSpPr txBox="1"/>
          <p:nvPr/>
        </p:nvSpPr>
        <p:spPr>
          <a:xfrm>
            <a:off x="-95802" y="215423"/>
            <a:ext cx="7849136" cy="646331"/>
          </a:xfrm>
          <a:prstGeom prst="rect">
            <a:avLst/>
          </a:prstGeom>
          <a:noFill/>
        </p:spPr>
        <p:txBody>
          <a:bodyPr wrap="none" rtlCol="0">
            <a:spAutoFit/>
          </a:bodyPr>
          <a:lstStyle/>
          <a:p>
            <a:r>
              <a:rPr lang="en-GB" sz="3600">
                <a:solidFill>
                  <a:schemeClr val="bg1"/>
                </a:solidFill>
                <a:highlight>
                  <a:srgbClr val="EF6F2C"/>
                </a:highlight>
              </a:rPr>
              <a:t>How will these changes affect Scotland?</a:t>
            </a:r>
          </a:p>
        </p:txBody>
      </p:sp>
    </p:spTree>
    <p:extLst>
      <p:ext uri="{BB962C8B-B14F-4D97-AF65-F5344CB8AC3E}">
        <p14:creationId xmlns:p14="http://schemas.microsoft.com/office/powerpoint/2010/main" val="99156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a:extLst>
              <a:ext uri="{FF2B5EF4-FFF2-40B4-BE49-F238E27FC236}">
                <a16:creationId xmlns:a16="http://schemas.microsoft.com/office/drawing/2014/main" id="{8AEA1E5C-4870-01DB-06FB-E93D008CFB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11" y="2575604"/>
            <a:ext cx="5626421" cy="115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a:extLst>
              <a:ext uri="{FF2B5EF4-FFF2-40B4-BE49-F238E27FC236}">
                <a16:creationId xmlns:a16="http://schemas.microsoft.com/office/drawing/2014/main" id="{CC6166D3-9529-80C9-EA6F-17179564B2CA}"/>
              </a:ext>
            </a:extLst>
          </p:cNvPr>
          <p:cNvSpPr>
            <a:spLocks noGrp="1"/>
          </p:cNvSpPr>
          <p:nvPr>
            <p:ph idx="1"/>
          </p:nvPr>
        </p:nvSpPr>
        <p:spPr>
          <a:xfrm>
            <a:off x="609600" y="2852530"/>
            <a:ext cx="4359965" cy="465720"/>
          </a:xfrm>
          <a:solidFill>
            <a:schemeClr val="bg1">
              <a:lumMod val="95000"/>
              <a:alpha val="68000"/>
            </a:schemeClr>
          </a:solidFill>
        </p:spPr>
        <p:txBody>
          <a:bodyPr/>
          <a:lstStyle/>
          <a:p>
            <a:pPr marL="0" indent="0" algn="ctr">
              <a:buNone/>
            </a:pPr>
            <a:r>
              <a:rPr lang="en-GB" sz="2000" b="1">
                <a:solidFill>
                  <a:srgbClr val="002B4E"/>
                </a:solidFill>
              </a:rPr>
              <a:t>The security of our food supply  </a:t>
            </a:r>
          </a:p>
        </p:txBody>
      </p:sp>
      <p:pic>
        <p:nvPicPr>
          <p:cNvPr id="19" name="Picture 6">
            <a:extLst>
              <a:ext uri="{FF2B5EF4-FFF2-40B4-BE49-F238E27FC236}">
                <a16:creationId xmlns:a16="http://schemas.microsoft.com/office/drawing/2014/main" id="{14AC8EFE-FE51-8AD4-E48A-AA54F096A6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6894" y="2656770"/>
            <a:ext cx="5649313" cy="111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Content Placeholder 2">
            <a:extLst>
              <a:ext uri="{FF2B5EF4-FFF2-40B4-BE49-F238E27FC236}">
                <a16:creationId xmlns:a16="http://schemas.microsoft.com/office/drawing/2014/main" id="{31172FA2-27B6-5748-DB30-13E224256D33}"/>
              </a:ext>
            </a:extLst>
          </p:cNvPr>
          <p:cNvSpPr txBox="1">
            <a:spLocks/>
          </p:cNvSpPr>
          <p:nvPr/>
        </p:nvSpPr>
        <p:spPr>
          <a:xfrm>
            <a:off x="6447689" y="2989395"/>
            <a:ext cx="4887721"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health of our marine environment</a:t>
            </a:r>
          </a:p>
        </p:txBody>
      </p:sp>
      <p:pic>
        <p:nvPicPr>
          <p:cNvPr id="21" name="Picture 8">
            <a:extLst>
              <a:ext uri="{FF2B5EF4-FFF2-40B4-BE49-F238E27FC236}">
                <a16:creationId xmlns:a16="http://schemas.microsoft.com/office/drawing/2014/main" id="{11F19BD1-2298-0032-5E02-FFDAD890BA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05758" y="3801669"/>
            <a:ext cx="5649313" cy="115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Content Placeholder 2">
            <a:extLst>
              <a:ext uri="{FF2B5EF4-FFF2-40B4-BE49-F238E27FC236}">
                <a16:creationId xmlns:a16="http://schemas.microsoft.com/office/drawing/2014/main" id="{76B26936-CDF4-8370-0E43-66C4CE8ADC01}"/>
              </a:ext>
            </a:extLst>
          </p:cNvPr>
          <p:cNvSpPr txBox="1">
            <a:spLocks/>
          </p:cNvSpPr>
          <p:nvPr/>
        </p:nvSpPr>
        <p:spPr>
          <a:xfrm>
            <a:off x="3623173" y="4213004"/>
            <a:ext cx="4614482" cy="328855"/>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The change at our coast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000" b="1" i="0" u="none" strike="noStrike" kern="1200" cap="none" spc="0" normalizeH="0" baseline="0" noProof="0">
                <a:ln>
                  <a:noFill/>
                </a:ln>
                <a:solidFill>
                  <a:srgbClr val="002B4E"/>
                </a:solidFill>
                <a:effectLst/>
                <a:uLnTx/>
                <a:uFillTx/>
                <a:latin typeface="Calibri"/>
                <a:ea typeface="+mn-ea"/>
                <a:cs typeface="+mn-cs"/>
              </a:rPr>
              <a:t> </a:t>
            </a:r>
          </a:p>
        </p:txBody>
      </p:sp>
      <p:sp>
        <p:nvSpPr>
          <p:cNvPr id="26" name="TextBox 25">
            <a:extLst>
              <a:ext uri="{FF2B5EF4-FFF2-40B4-BE49-F238E27FC236}">
                <a16:creationId xmlns:a16="http://schemas.microsoft.com/office/drawing/2014/main" id="{ADBFEDE5-A83E-FF21-5CD3-4A14A347D03E}"/>
              </a:ext>
            </a:extLst>
          </p:cNvPr>
          <p:cNvSpPr txBox="1"/>
          <p:nvPr/>
        </p:nvSpPr>
        <p:spPr>
          <a:xfrm>
            <a:off x="-95802" y="215423"/>
            <a:ext cx="7849136" cy="646331"/>
          </a:xfrm>
          <a:prstGeom prst="rect">
            <a:avLst/>
          </a:prstGeom>
          <a:noFill/>
        </p:spPr>
        <p:txBody>
          <a:bodyPr wrap="none" rtlCol="0">
            <a:spAutoFit/>
          </a:bodyPr>
          <a:lstStyle/>
          <a:p>
            <a:r>
              <a:rPr lang="en-GB" sz="3600">
                <a:solidFill>
                  <a:schemeClr val="bg1"/>
                </a:solidFill>
                <a:highlight>
                  <a:srgbClr val="EF6F2C"/>
                </a:highlight>
              </a:rPr>
              <a:t>How will these changes affect Scotland?</a:t>
            </a:r>
          </a:p>
        </p:txBody>
      </p:sp>
    </p:spTree>
    <p:extLst>
      <p:ext uri="{BB962C8B-B14F-4D97-AF65-F5344CB8AC3E}">
        <p14:creationId xmlns:p14="http://schemas.microsoft.com/office/powerpoint/2010/main" val="404406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on a dock in a lake with trees and mountains in the background&#10;&#10;Description automatically generated with low confidence">
            <a:extLst>
              <a:ext uri="{FF2B5EF4-FFF2-40B4-BE49-F238E27FC236}">
                <a16:creationId xmlns:a16="http://schemas.microsoft.com/office/drawing/2014/main" id="{D81B829A-AC9B-48C2-A9AF-DFFDDBC1BC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1011" y="1410335"/>
            <a:ext cx="7222289" cy="4817210"/>
          </a:xfrm>
        </p:spPr>
      </p:pic>
      <p:sp>
        <p:nvSpPr>
          <p:cNvPr id="7" name="Content Placeholder 2">
            <a:extLst>
              <a:ext uri="{FF2B5EF4-FFF2-40B4-BE49-F238E27FC236}">
                <a16:creationId xmlns:a16="http://schemas.microsoft.com/office/drawing/2014/main" id="{08DF9756-F931-4DAA-AF4C-C158FD4C2876}"/>
              </a:ext>
            </a:extLst>
          </p:cNvPr>
          <p:cNvSpPr txBox="1">
            <a:spLocks/>
          </p:cNvSpPr>
          <p:nvPr/>
        </p:nvSpPr>
        <p:spPr>
          <a:xfrm>
            <a:off x="4099145" y="2328478"/>
            <a:ext cx="4723623" cy="2815022"/>
          </a:xfrm>
          <a:prstGeom prst="rect">
            <a:avLst/>
          </a:prstGeom>
          <a:solidFill>
            <a:schemeClr val="bg1">
              <a:lumMod val="95000"/>
              <a:alpha val="80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3500" b="1" i="0" u="none" strike="noStrike" kern="1200" cap="none" spc="0" normalizeH="0" baseline="0" noProof="0">
                <a:ln>
                  <a:noFill/>
                </a:ln>
                <a:solidFill>
                  <a:srgbClr val="5E8087"/>
                </a:solidFill>
                <a:effectLst/>
                <a:uLnTx/>
                <a:uFillTx/>
                <a:latin typeface="Calibri"/>
                <a:ea typeface="+mn-ea"/>
                <a:cs typeface="+mn-cs"/>
              </a:rPr>
              <a:t>Which of these (or others) impacts of climate change have you experienced in your area?</a:t>
            </a:r>
          </a:p>
        </p:txBody>
      </p:sp>
      <p:sp>
        <p:nvSpPr>
          <p:cNvPr id="6" name="TextBox 5">
            <a:extLst>
              <a:ext uri="{FF2B5EF4-FFF2-40B4-BE49-F238E27FC236}">
                <a16:creationId xmlns:a16="http://schemas.microsoft.com/office/drawing/2014/main" id="{B3F84AD9-7C0F-4723-95FC-A23ED293FA48}"/>
              </a:ext>
            </a:extLst>
          </p:cNvPr>
          <p:cNvSpPr txBox="1"/>
          <p:nvPr/>
        </p:nvSpPr>
        <p:spPr>
          <a:xfrm>
            <a:off x="2671011" y="5858857"/>
            <a:ext cx="2454442" cy="461665"/>
          </a:xfrm>
          <a:prstGeom prst="rect">
            <a:avLst/>
          </a:prstGeom>
          <a:noFill/>
        </p:spPr>
        <p:txBody>
          <a:bodyPr wrap="square" rtlCol="0">
            <a:spAutoFit/>
          </a:bodyPr>
          <a:lstStyle/>
          <a:p>
            <a:r>
              <a:rPr lang="en-GB" sz="800">
                <a:solidFill>
                  <a:schemeClr val="bg2"/>
                </a:solidFill>
              </a:rPr>
              <a:t>Image credit Walter Baxter </a:t>
            </a:r>
          </a:p>
          <a:p>
            <a:br>
              <a:rPr lang="en-GB" sz="800">
                <a:solidFill>
                  <a:schemeClr val="bg2"/>
                </a:solidFill>
              </a:rPr>
            </a:br>
            <a:endParaRPr lang="en-GB" sz="800">
              <a:solidFill>
                <a:schemeClr val="bg2"/>
              </a:solidFill>
            </a:endParaRPr>
          </a:p>
        </p:txBody>
      </p:sp>
    </p:spTree>
    <p:extLst>
      <p:ext uri="{BB962C8B-B14F-4D97-AF65-F5344CB8AC3E}">
        <p14:creationId xmlns:p14="http://schemas.microsoft.com/office/powerpoint/2010/main" val="1739385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 field&#10;&#10;Description automatically generated">
            <a:extLst>
              <a:ext uri="{FF2B5EF4-FFF2-40B4-BE49-F238E27FC236}">
                <a16:creationId xmlns:a16="http://schemas.microsoft.com/office/drawing/2014/main" id="{42237012-5B55-4B1E-BBCA-3276377B164D}"/>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2734083" y="1389648"/>
            <a:ext cx="7012588" cy="4559968"/>
          </a:xfrm>
          <a:prstGeom prst="rect">
            <a:avLst/>
          </a:prstGeom>
        </p:spPr>
      </p:pic>
      <p:sp>
        <p:nvSpPr>
          <p:cNvPr id="4" name="Content Placeholder 2">
            <a:extLst>
              <a:ext uri="{FF2B5EF4-FFF2-40B4-BE49-F238E27FC236}">
                <a16:creationId xmlns:a16="http://schemas.microsoft.com/office/drawing/2014/main" id="{D4C150FC-E4E8-4390-8E23-0C14E4914A51}"/>
              </a:ext>
            </a:extLst>
          </p:cNvPr>
          <p:cNvSpPr>
            <a:spLocks noGrp="1"/>
          </p:cNvSpPr>
          <p:nvPr>
            <p:ph idx="1"/>
          </p:nvPr>
        </p:nvSpPr>
        <p:spPr>
          <a:xfrm>
            <a:off x="4020638" y="2861792"/>
            <a:ext cx="4439478" cy="692424"/>
          </a:xfrm>
          <a:solidFill>
            <a:schemeClr val="bg1">
              <a:lumMod val="95000"/>
              <a:alpha val="68000"/>
            </a:schemeClr>
          </a:solidFill>
        </p:spPr>
        <p:txBody>
          <a:bodyPr/>
          <a:lstStyle/>
          <a:p>
            <a:pPr marL="0" indent="0" algn="ctr">
              <a:buNone/>
            </a:pPr>
            <a:r>
              <a:rPr lang="en-GB" sz="3500" b="1">
                <a:solidFill>
                  <a:srgbClr val="5E8087"/>
                </a:solidFill>
              </a:rPr>
              <a:t>How do we respond?</a:t>
            </a:r>
          </a:p>
        </p:txBody>
      </p:sp>
      <p:sp>
        <p:nvSpPr>
          <p:cNvPr id="5" name="TextBox 4">
            <a:extLst>
              <a:ext uri="{FF2B5EF4-FFF2-40B4-BE49-F238E27FC236}">
                <a16:creationId xmlns:a16="http://schemas.microsoft.com/office/drawing/2014/main" id="{B8490340-97C0-4F24-B34F-0DAD281B0C4F}"/>
              </a:ext>
            </a:extLst>
          </p:cNvPr>
          <p:cNvSpPr txBox="1"/>
          <p:nvPr/>
        </p:nvSpPr>
        <p:spPr>
          <a:xfrm>
            <a:off x="2734083" y="5718783"/>
            <a:ext cx="2454442" cy="461665"/>
          </a:xfrm>
          <a:prstGeom prst="rect">
            <a:avLst/>
          </a:prstGeom>
          <a:noFill/>
        </p:spPr>
        <p:txBody>
          <a:bodyPr wrap="square" rtlCol="0">
            <a:spAutoFit/>
          </a:bodyPr>
          <a:lstStyle/>
          <a:p>
            <a:r>
              <a:rPr lang="en-GB" sz="800">
                <a:solidFill>
                  <a:schemeClr val="bg2"/>
                </a:solidFill>
              </a:rPr>
              <a:t>Image credit Antoine Fabre on </a:t>
            </a:r>
            <a:r>
              <a:rPr lang="en-GB" sz="800" err="1">
                <a:solidFill>
                  <a:schemeClr val="bg2"/>
                </a:solidFill>
              </a:rPr>
              <a:t>Unsplash</a:t>
            </a:r>
            <a:r>
              <a:rPr lang="en-GB" sz="800">
                <a:solidFill>
                  <a:schemeClr val="bg2"/>
                </a:solidFill>
              </a:rPr>
              <a:t> </a:t>
            </a:r>
          </a:p>
          <a:p>
            <a:br>
              <a:rPr lang="en-GB" sz="800">
                <a:solidFill>
                  <a:schemeClr val="bg2"/>
                </a:solidFill>
              </a:rPr>
            </a:br>
            <a:endParaRPr lang="en-GB" sz="800">
              <a:solidFill>
                <a:schemeClr val="bg2"/>
              </a:solidFill>
            </a:endParaRPr>
          </a:p>
        </p:txBody>
      </p:sp>
    </p:spTree>
    <p:extLst>
      <p:ext uri="{BB962C8B-B14F-4D97-AF65-F5344CB8AC3E}">
        <p14:creationId xmlns:p14="http://schemas.microsoft.com/office/powerpoint/2010/main" val="401446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27230A-BD98-44AB-93BB-76782C064B26}"/>
              </a:ext>
            </a:extLst>
          </p:cNvPr>
          <p:cNvSpPr>
            <a:spLocks noGrp="1"/>
          </p:cNvSpPr>
          <p:nvPr>
            <p:ph idx="1"/>
          </p:nvPr>
        </p:nvSpPr>
        <p:spPr>
          <a:xfrm>
            <a:off x="609600" y="2034748"/>
            <a:ext cx="10972800" cy="4263416"/>
          </a:xfrm>
        </p:spPr>
        <p: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a:solidFill>
                  <a:srgbClr val="5E8087"/>
                </a:solidFill>
                <a:latin typeface="Calibri"/>
              </a:rPr>
              <a:t>Reducing and preventing getting greenhouse gases out into the atmosphere</a:t>
            </a:r>
          </a:p>
          <a:p>
            <a:pPr marL="0" marR="0" lvl="0" indent="0" algn="l" defTabSz="457200" rtl="0" eaLnBrk="1" fontAlgn="auto" latinLnBrk="0" hangingPunct="1">
              <a:lnSpc>
                <a:spcPct val="100000"/>
              </a:lnSpc>
              <a:spcBef>
                <a:spcPts val="0"/>
              </a:spcBef>
              <a:spcAft>
                <a:spcPts val="0"/>
              </a:spcAft>
              <a:buClrTx/>
              <a:buSzTx/>
              <a:buNone/>
              <a:tabLst/>
              <a:defRPr/>
            </a:pPr>
            <a:endParaRPr lang="en-GB" sz="2800">
              <a:solidFill>
                <a:srgbClr val="5E8087"/>
              </a:solidFill>
              <a:latin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a:solidFill>
                  <a:srgbClr val="5E8087"/>
                </a:solidFill>
                <a:latin typeface="Calibri"/>
              </a:rPr>
              <a:t>Includes: phasing out fossil fuels, reduction of emissions, energy efficiency measures, renewable energy generation, non-fossil fuels alternatives for living and moving around</a:t>
            </a:r>
            <a:endParaRPr kumimoji="0" lang="en-GB" sz="2800" i="0" u="none" strike="noStrike" kern="1200" cap="none" spc="0" normalizeH="0" baseline="0" noProof="0">
              <a:ln>
                <a:noFill/>
              </a:ln>
              <a:solidFill>
                <a:srgbClr val="5E8087"/>
              </a:solidFill>
              <a:effectLst/>
              <a:uLnTx/>
              <a:uFillTx/>
              <a:latin typeface="Calibri"/>
              <a:ea typeface="+mn-ea"/>
              <a:cs typeface="+mn-cs"/>
            </a:endParaRPr>
          </a:p>
          <a:p>
            <a:endParaRPr lang="en-GB" sz="2800">
              <a:solidFill>
                <a:srgbClr val="5E8087"/>
              </a:solidFill>
            </a:endParaRPr>
          </a:p>
        </p:txBody>
      </p:sp>
      <p:sp>
        <p:nvSpPr>
          <p:cNvPr id="16" name="Title 1">
            <a:extLst>
              <a:ext uri="{FF2B5EF4-FFF2-40B4-BE49-F238E27FC236}">
                <a16:creationId xmlns:a16="http://schemas.microsoft.com/office/drawing/2014/main" id="{3312F358-E055-4D86-84D2-926779474427}"/>
              </a:ext>
            </a:extLst>
          </p:cNvPr>
          <p:cNvSpPr>
            <a:spLocks noGrp="1"/>
          </p:cNvSpPr>
          <p:nvPr>
            <p:ph type="title"/>
          </p:nvPr>
        </p:nvSpPr>
        <p:spPr/>
        <p:txBody>
          <a:bodyPr>
            <a:normAutofit/>
          </a:bodyPr>
          <a:lstStyle/>
          <a:p>
            <a:r>
              <a:rPr lang="en-US" b="1">
                <a:solidFill>
                  <a:srgbClr val="5E8087"/>
                </a:solidFill>
              </a:rPr>
              <a:t>How do we respond?</a:t>
            </a:r>
          </a:p>
        </p:txBody>
      </p:sp>
      <p:sp>
        <p:nvSpPr>
          <p:cNvPr id="6" name="Content Placeholder 1">
            <a:extLst>
              <a:ext uri="{FF2B5EF4-FFF2-40B4-BE49-F238E27FC236}">
                <a16:creationId xmlns:a16="http://schemas.microsoft.com/office/drawing/2014/main" id="{AE124CF5-7D06-4D0F-B0F4-70ED811B55B0}"/>
              </a:ext>
            </a:extLst>
          </p:cNvPr>
          <p:cNvSpPr txBox="1">
            <a:spLocks/>
          </p:cNvSpPr>
          <p:nvPr/>
        </p:nvSpPr>
        <p:spPr>
          <a:xfrm>
            <a:off x="6537158" y="1600202"/>
            <a:ext cx="5245768" cy="4697962"/>
          </a:xfrm>
          <a:prstGeom prst="rect">
            <a:avLst/>
          </a:prstGeom>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a:p>
        </p:txBody>
      </p:sp>
      <p:sp>
        <p:nvSpPr>
          <p:cNvPr id="3" name="TextBox 2">
            <a:extLst>
              <a:ext uri="{FF2B5EF4-FFF2-40B4-BE49-F238E27FC236}">
                <a16:creationId xmlns:a16="http://schemas.microsoft.com/office/drawing/2014/main" id="{2854CAEF-DAD5-4130-9405-E574C54FE1E5}"/>
              </a:ext>
            </a:extLst>
          </p:cNvPr>
          <p:cNvSpPr txBox="1"/>
          <p:nvPr/>
        </p:nvSpPr>
        <p:spPr>
          <a:xfrm>
            <a:off x="4959790" y="1388417"/>
            <a:ext cx="2272420" cy="646331"/>
          </a:xfrm>
          <a:prstGeom prst="rect">
            <a:avLst/>
          </a:prstGeom>
          <a:noFill/>
        </p:spPr>
        <p:txBody>
          <a:bodyPr wrap="square" rtlCol="0">
            <a:spAutoFit/>
          </a:bodyPr>
          <a:lstStyle/>
          <a:p>
            <a:r>
              <a:rPr lang="en-GB" sz="3600" b="1">
                <a:solidFill>
                  <a:schemeClr val="accent6">
                    <a:lumMod val="75000"/>
                  </a:schemeClr>
                </a:solidFill>
              </a:rPr>
              <a:t>Mitigation</a:t>
            </a:r>
          </a:p>
        </p:txBody>
      </p:sp>
    </p:spTree>
    <p:extLst>
      <p:ext uri="{BB962C8B-B14F-4D97-AF65-F5344CB8AC3E}">
        <p14:creationId xmlns:p14="http://schemas.microsoft.com/office/powerpoint/2010/main" val="3642412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sky, field&#10;&#10;Description automatically generated">
            <a:extLst>
              <a:ext uri="{FF2B5EF4-FFF2-40B4-BE49-F238E27FC236}">
                <a16:creationId xmlns:a16="http://schemas.microsoft.com/office/drawing/2014/main" id="{BB419DB6-EDE5-8CD6-BED7-F7C2D51BEB1B}"/>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2734083" y="1389648"/>
            <a:ext cx="7012588" cy="4559968"/>
          </a:xfrm>
          <a:prstGeom prst="rect">
            <a:avLst/>
          </a:prstGeom>
        </p:spPr>
      </p:pic>
      <p:sp>
        <p:nvSpPr>
          <p:cNvPr id="5" name="Content Placeholder 2">
            <a:extLst>
              <a:ext uri="{FF2B5EF4-FFF2-40B4-BE49-F238E27FC236}">
                <a16:creationId xmlns:a16="http://schemas.microsoft.com/office/drawing/2014/main" id="{964735CD-EFA3-4608-F243-8124901CA4F0}"/>
              </a:ext>
            </a:extLst>
          </p:cNvPr>
          <p:cNvSpPr txBox="1">
            <a:spLocks/>
          </p:cNvSpPr>
          <p:nvPr/>
        </p:nvSpPr>
        <p:spPr>
          <a:xfrm>
            <a:off x="3280060" y="2411252"/>
            <a:ext cx="5920633" cy="2035496"/>
          </a:xfrm>
          <a:prstGeom prst="rect">
            <a:avLst/>
          </a:prstGeom>
          <a:solidFill>
            <a:schemeClr val="bg1">
              <a:lumMod val="95000"/>
              <a:alpha val="68000"/>
            </a:schemeClr>
          </a:solidFill>
        </p:spPr>
        <p:txBody>
          <a:bodyPr anchor="ct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3500" b="1">
                <a:solidFill>
                  <a:srgbClr val="5E8087"/>
                </a:solidFill>
              </a:rPr>
              <a:t>What is your favourite memory of your place?</a:t>
            </a:r>
          </a:p>
        </p:txBody>
      </p:sp>
    </p:spTree>
    <p:extLst>
      <p:ext uri="{BB962C8B-B14F-4D97-AF65-F5344CB8AC3E}">
        <p14:creationId xmlns:p14="http://schemas.microsoft.com/office/powerpoint/2010/main" val="1529617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AE124CF5-7D06-4D0F-B0F4-70ED811B55B0}"/>
              </a:ext>
            </a:extLst>
          </p:cNvPr>
          <p:cNvSpPr txBox="1">
            <a:spLocks/>
          </p:cNvSpPr>
          <p:nvPr/>
        </p:nvSpPr>
        <p:spPr>
          <a:xfrm>
            <a:off x="6537158" y="1600202"/>
            <a:ext cx="5245768" cy="4697962"/>
          </a:xfrm>
          <a:prstGeom prst="rect">
            <a:avLst/>
          </a:prstGeom>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a:p>
        </p:txBody>
      </p:sp>
      <p:pic>
        <p:nvPicPr>
          <p:cNvPr id="8" name="Content Placeholder 7" descr="A picture containing smoke, outdoor, mountain, clouds&#10;&#10;Description automatically generated">
            <a:extLst>
              <a:ext uri="{FF2B5EF4-FFF2-40B4-BE49-F238E27FC236}">
                <a16:creationId xmlns:a16="http://schemas.microsoft.com/office/drawing/2014/main" id="{5E231DB2-7BFA-F58B-0DB2-05184D4ADC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2775" y="1600200"/>
            <a:ext cx="8366449" cy="4697413"/>
          </a:xfrm>
        </p:spPr>
      </p:pic>
      <p:sp>
        <p:nvSpPr>
          <p:cNvPr id="11" name="Title 1">
            <a:extLst>
              <a:ext uri="{FF2B5EF4-FFF2-40B4-BE49-F238E27FC236}">
                <a16:creationId xmlns:a16="http://schemas.microsoft.com/office/drawing/2014/main" id="{419E2228-E863-9DAC-128C-97799870CD5F}"/>
              </a:ext>
            </a:extLst>
          </p:cNvPr>
          <p:cNvSpPr txBox="1">
            <a:spLocks/>
          </p:cNvSpPr>
          <p:nvPr/>
        </p:nvSpPr>
        <p:spPr>
          <a:xfrm>
            <a:off x="2379480" y="3168927"/>
            <a:ext cx="7433037" cy="1559958"/>
          </a:xfrm>
          <a:prstGeom prst="rect">
            <a:avLst/>
          </a:prstGeom>
          <a:solidFill>
            <a:schemeClr val="bg1">
              <a:lumMod val="85000"/>
              <a:alpha val="44000"/>
            </a:schemeClr>
          </a:solidFill>
        </p:spPr>
        <p:txBody>
          <a:bodyPr>
            <a:normAutofit fontScale="90000"/>
          </a:bodyPr>
          <a:lstStyle>
            <a:lvl1pPr algn="l" defTabSz="457200" rtl="0" eaLnBrk="1" latinLnBrk="0" hangingPunct="1">
              <a:spcBef>
                <a:spcPct val="0"/>
              </a:spcBef>
              <a:buNone/>
              <a:defRPr sz="3000" kern="1200">
                <a:solidFill>
                  <a:schemeClr val="bg1"/>
                </a:solidFill>
                <a:latin typeface="+mj-lt"/>
                <a:ea typeface="+mj-ea"/>
                <a:cs typeface="+mj-cs"/>
              </a:defRPr>
            </a:lvl1pPr>
          </a:lstStyle>
          <a:p>
            <a:pPr algn="ctr"/>
            <a:r>
              <a:rPr lang="en-GB" b="1">
                <a:solidFill>
                  <a:schemeClr val="tx1"/>
                </a:solidFill>
              </a:rPr>
              <a:t>Even if we were to reduce our emissions overnight – climate changes set in motion in the past couple of hundred years will still be occurring </a:t>
            </a:r>
            <a:endParaRPr lang="en-US" b="1">
              <a:solidFill>
                <a:schemeClr val="tx1"/>
              </a:solidFill>
            </a:endParaRPr>
          </a:p>
        </p:txBody>
      </p:sp>
    </p:spTree>
    <p:extLst>
      <p:ext uri="{BB962C8B-B14F-4D97-AF65-F5344CB8AC3E}">
        <p14:creationId xmlns:p14="http://schemas.microsoft.com/office/powerpoint/2010/main" val="3734807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D27230A-BD98-44AB-93BB-76782C064B26}"/>
              </a:ext>
            </a:extLst>
          </p:cNvPr>
          <p:cNvSpPr>
            <a:spLocks noGrp="1"/>
          </p:cNvSpPr>
          <p:nvPr>
            <p:ph idx="1"/>
          </p:nvPr>
        </p:nvSpPr>
        <p:spPr>
          <a:xfrm>
            <a:off x="609600" y="2433262"/>
            <a:ext cx="10972800" cy="3864902"/>
          </a:xfrm>
        </p:spPr>
        <p:txBody>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a:solidFill>
                  <a:srgbClr val="5E8087"/>
                </a:solidFill>
                <a:latin typeface="Calibri"/>
              </a:rPr>
              <a:t>a </a:t>
            </a:r>
            <a:r>
              <a:rPr lang="en-GB" sz="2800" b="1">
                <a:solidFill>
                  <a:srgbClr val="5E8087"/>
                </a:solidFill>
                <a:latin typeface="Calibri"/>
              </a:rPr>
              <a:t>response</a:t>
            </a:r>
            <a:r>
              <a:rPr lang="en-GB" sz="2800">
                <a:solidFill>
                  <a:srgbClr val="5E8087"/>
                </a:solidFill>
                <a:latin typeface="Calibri"/>
              </a:rPr>
              <a:t> to the climate changes we’ve seen in our climate over the past few decades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a:solidFill>
                <a:srgbClr val="5E8087"/>
              </a:solidFill>
              <a:latin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a:solidFill>
                  <a:srgbClr val="5E8087"/>
                </a:solidFill>
                <a:latin typeface="Calibri"/>
              </a:rPr>
              <a:t>not just reacting to them when they happen, but actually </a:t>
            </a:r>
            <a:r>
              <a:rPr lang="en-GB" sz="2800" b="1">
                <a:solidFill>
                  <a:srgbClr val="5E8087"/>
                </a:solidFill>
                <a:latin typeface="Calibri"/>
              </a:rPr>
              <a:t>changing</a:t>
            </a:r>
            <a:r>
              <a:rPr lang="en-GB" sz="2800">
                <a:solidFill>
                  <a:srgbClr val="5E8087"/>
                </a:solidFill>
                <a:latin typeface="Calibri"/>
              </a:rPr>
              <a:t> how we live &amp; work to be less vulnerable (and living better lives in general)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a:solidFill>
                <a:srgbClr val="5E8087"/>
              </a:solidFill>
              <a:latin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a:solidFill>
                  <a:srgbClr val="5E8087"/>
                </a:solidFill>
                <a:latin typeface="Calibri"/>
              </a:rPr>
              <a:t>preparing</a:t>
            </a:r>
            <a:r>
              <a:rPr lang="en-GB" sz="2800">
                <a:solidFill>
                  <a:srgbClr val="5E8087"/>
                </a:solidFill>
                <a:latin typeface="Calibri"/>
              </a:rPr>
              <a:t> for the challenges that we will face as our climate continues to change</a:t>
            </a:r>
          </a:p>
          <a:p>
            <a:endParaRPr lang="en-GB" sz="2800">
              <a:solidFill>
                <a:srgbClr val="5E8087"/>
              </a:solidFill>
            </a:endParaRPr>
          </a:p>
        </p:txBody>
      </p:sp>
      <p:sp>
        <p:nvSpPr>
          <p:cNvPr id="16" name="Title 1">
            <a:extLst>
              <a:ext uri="{FF2B5EF4-FFF2-40B4-BE49-F238E27FC236}">
                <a16:creationId xmlns:a16="http://schemas.microsoft.com/office/drawing/2014/main" id="{3312F358-E055-4D86-84D2-926779474427}"/>
              </a:ext>
            </a:extLst>
          </p:cNvPr>
          <p:cNvSpPr>
            <a:spLocks noGrp="1"/>
          </p:cNvSpPr>
          <p:nvPr>
            <p:ph type="title"/>
          </p:nvPr>
        </p:nvSpPr>
        <p:spPr/>
        <p:txBody>
          <a:bodyPr>
            <a:normAutofit/>
          </a:bodyPr>
          <a:lstStyle/>
          <a:p>
            <a:r>
              <a:rPr lang="en-US" b="1">
                <a:solidFill>
                  <a:srgbClr val="5E8087"/>
                </a:solidFill>
              </a:rPr>
              <a:t>How do we respond?</a:t>
            </a:r>
          </a:p>
        </p:txBody>
      </p:sp>
      <p:sp>
        <p:nvSpPr>
          <p:cNvPr id="6" name="Content Placeholder 1">
            <a:extLst>
              <a:ext uri="{FF2B5EF4-FFF2-40B4-BE49-F238E27FC236}">
                <a16:creationId xmlns:a16="http://schemas.microsoft.com/office/drawing/2014/main" id="{AE124CF5-7D06-4D0F-B0F4-70ED811B55B0}"/>
              </a:ext>
            </a:extLst>
          </p:cNvPr>
          <p:cNvSpPr txBox="1">
            <a:spLocks/>
          </p:cNvSpPr>
          <p:nvPr/>
        </p:nvSpPr>
        <p:spPr>
          <a:xfrm>
            <a:off x="6537158" y="1600202"/>
            <a:ext cx="5245768" cy="4697962"/>
          </a:xfrm>
          <a:prstGeom prst="rect">
            <a:avLst/>
          </a:prstGeom>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a:p>
        </p:txBody>
      </p:sp>
      <p:sp>
        <p:nvSpPr>
          <p:cNvPr id="3" name="TextBox 2">
            <a:extLst>
              <a:ext uri="{FF2B5EF4-FFF2-40B4-BE49-F238E27FC236}">
                <a16:creationId xmlns:a16="http://schemas.microsoft.com/office/drawing/2014/main" id="{2854CAEF-DAD5-4130-9405-E574C54FE1E5}"/>
              </a:ext>
            </a:extLst>
          </p:cNvPr>
          <p:cNvSpPr txBox="1"/>
          <p:nvPr/>
        </p:nvSpPr>
        <p:spPr>
          <a:xfrm>
            <a:off x="4959790" y="1388417"/>
            <a:ext cx="2646958" cy="646331"/>
          </a:xfrm>
          <a:prstGeom prst="rect">
            <a:avLst/>
          </a:prstGeom>
          <a:noFill/>
        </p:spPr>
        <p:txBody>
          <a:bodyPr wrap="square" rtlCol="0">
            <a:spAutoFit/>
          </a:bodyPr>
          <a:lstStyle/>
          <a:p>
            <a:r>
              <a:rPr lang="en-GB" sz="3600" b="1">
                <a:solidFill>
                  <a:schemeClr val="accent6">
                    <a:lumMod val="75000"/>
                  </a:schemeClr>
                </a:solidFill>
              </a:rPr>
              <a:t>Adaptation</a:t>
            </a:r>
          </a:p>
        </p:txBody>
      </p:sp>
    </p:spTree>
    <p:extLst>
      <p:ext uri="{BB962C8B-B14F-4D97-AF65-F5344CB8AC3E}">
        <p14:creationId xmlns:p14="http://schemas.microsoft.com/office/powerpoint/2010/main" val="1149001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sky, field&#10;&#10;Description automatically generated">
            <a:extLst>
              <a:ext uri="{FF2B5EF4-FFF2-40B4-BE49-F238E27FC236}">
                <a16:creationId xmlns:a16="http://schemas.microsoft.com/office/drawing/2014/main" id="{42237012-5B55-4B1E-BBCA-3276377B164D}"/>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2734083" y="1389648"/>
            <a:ext cx="7012588" cy="4559968"/>
          </a:xfrm>
          <a:prstGeom prst="rect">
            <a:avLst/>
          </a:prstGeom>
        </p:spPr>
      </p:pic>
      <p:sp>
        <p:nvSpPr>
          <p:cNvPr id="4" name="Content Placeholder 2">
            <a:extLst>
              <a:ext uri="{FF2B5EF4-FFF2-40B4-BE49-F238E27FC236}">
                <a16:creationId xmlns:a16="http://schemas.microsoft.com/office/drawing/2014/main" id="{D4C150FC-E4E8-4390-8E23-0C14E4914A51}"/>
              </a:ext>
            </a:extLst>
          </p:cNvPr>
          <p:cNvSpPr>
            <a:spLocks noGrp="1"/>
          </p:cNvSpPr>
          <p:nvPr>
            <p:ph idx="1"/>
          </p:nvPr>
        </p:nvSpPr>
        <p:spPr>
          <a:xfrm>
            <a:off x="4020638" y="2861792"/>
            <a:ext cx="4439478" cy="692424"/>
          </a:xfrm>
          <a:solidFill>
            <a:schemeClr val="bg1">
              <a:lumMod val="95000"/>
              <a:alpha val="68000"/>
            </a:schemeClr>
          </a:solidFill>
        </p:spPr>
        <p:txBody>
          <a:bodyPr/>
          <a:lstStyle/>
          <a:p>
            <a:pPr marL="0" indent="0" algn="ctr">
              <a:buNone/>
            </a:pPr>
            <a:r>
              <a:rPr lang="en-GB" sz="3500" b="1">
                <a:solidFill>
                  <a:srgbClr val="5E8087"/>
                </a:solidFill>
              </a:rPr>
              <a:t>How can we adapt?</a:t>
            </a:r>
          </a:p>
        </p:txBody>
      </p:sp>
      <p:sp>
        <p:nvSpPr>
          <p:cNvPr id="2" name="Title 1">
            <a:extLst>
              <a:ext uri="{FF2B5EF4-FFF2-40B4-BE49-F238E27FC236}">
                <a16:creationId xmlns:a16="http://schemas.microsoft.com/office/drawing/2014/main" id="{8998082E-9F88-C3FE-8F1E-E3741E604194}"/>
              </a:ext>
            </a:extLst>
          </p:cNvPr>
          <p:cNvSpPr>
            <a:spLocks noGrp="1"/>
          </p:cNvSpPr>
          <p:nvPr>
            <p:ph type="title"/>
          </p:nvPr>
        </p:nvSpPr>
        <p:spPr/>
        <p:txBody>
          <a:bodyPr/>
          <a:lstStyle/>
          <a:p>
            <a:endParaRPr lang="en-GB"/>
          </a:p>
        </p:txBody>
      </p:sp>
      <p:sp>
        <p:nvSpPr>
          <p:cNvPr id="5" name="TextBox 4">
            <a:extLst>
              <a:ext uri="{FF2B5EF4-FFF2-40B4-BE49-F238E27FC236}">
                <a16:creationId xmlns:a16="http://schemas.microsoft.com/office/drawing/2014/main" id="{B8490340-97C0-4F24-B34F-0DAD281B0C4F}"/>
              </a:ext>
            </a:extLst>
          </p:cNvPr>
          <p:cNvSpPr txBox="1"/>
          <p:nvPr/>
        </p:nvSpPr>
        <p:spPr>
          <a:xfrm>
            <a:off x="2734083" y="5718783"/>
            <a:ext cx="2454442" cy="461665"/>
          </a:xfrm>
          <a:prstGeom prst="rect">
            <a:avLst/>
          </a:prstGeom>
          <a:noFill/>
        </p:spPr>
        <p:txBody>
          <a:bodyPr wrap="square" rtlCol="0">
            <a:spAutoFit/>
          </a:bodyPr>
          <a:lstStyle/>
          <a:p>
            <a:r>
              <a:rPr lang="en-GB" sz="800">
                <a:solidFill>
                  <a:schemeClr val="bg2"/>
                </a:solidFill>
              </a:rPr>
              <a:t>Image credit Antoine Fabre on </a:t>
            </a:r>
            <a:r>
              <a:rPr lang="en-GB" sz="800" err="1">
                <a:solidFill>
                  <a:schemeClr val="bg2"/>
                </a:solidFill>
              </a:rPr>
              <a:t>Unsplash</a:t>
            </a:r>
            <a:r>
              <a:rPr lang="en-GB" sz="800">
                <a:solidFill>
                  <a:schemeClr val="bg2"/>
                </a:solidFill>
              </a:rPr>
              <a:t> </a:t>
            </a:r>
          </a:p>
          <a:p>
            <a:br>
              <a:rPr lang="en-GB" sz="800">
                <a:solidFill>
                  <a:schemeClr val="bg2"/>
                </a:solidFill>
              </a:rPr>
            </a:br>
            <a:endParaRPr lang="en-GB" sz="800">
              <a:solidFill>
                <a:schemeClr val="bg2"/>
              </a:solidFill>
            </a:endParaRPr>
          </a:p>
        </p:txBody>
      </p:sp>
    </p:spTree>
    <p:extLst>
      <p:ext uri="{BB962C8B-B14F-4D97-AF65-F5344CB8AC3E}">
        <p14:creationId xmlns:p14="http://schemas.microsoft.com/office/powerpoint/2010/main" val="293067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B21B0CD-260C-4C88-AC86-C4667909357B}"/>
              </a:ext>
            </a:extLst>
          </p:cNvPr>
          <p:cNvSpPr txBox="1"/>
          <p:nvPr/>
        </p:nvSpPr>
        <p:spPr>
          <a:xfrm>
            <a:off x="-88809" y="241579"/>
            <a:ext cx="33660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white"/>
                </a:solidFill>
                <a:effectLst/>
                <a:highlight>
                  <a:srgbClr val="800080"/>
                </a:highlight>
                <a:uLnTx/>
                <a:uFillTx/>
                <a:latin typeface="Calibri"/>
                <a:ea typeface="+mn-ea"/>
                <a:cs typeface="+mn-cs"/>
              </a:rPr>
              <a:t>Unadapted place</a:t>
            </a:r>
          </a:p>
        </p:txBody>
      </p:sp>
      <p:pic>
        <p:nvPicPr>
          <p:cNvPr id="3" name="Picture 2">
            <a:extLst>
              <a:ext uri="{FF2B5EF4-FFF2-40B4-BE49-F238E27FC236}">
                <a16:creationId xmlns:a16="http://schemas.microsoft.com/office/drawing/2014/main" id="{357B9A51-B2A9-4A63-BAD6-FB06F37F2E85}"/>
              </a:ext>
            </a:extLst>
          </p:cNvPr>
          <p:cNvPicPr>
            <a:picLocks noChangeAspect="1"/>
          </p:cNvPicPr>
          <p:nvPr/>
        </p:nvPicPr>
        <p:blipFill rotWithShape="1">
          <a:blip r:embed="rId3"/>
          <a:srcRect t="14008" b="-5956"/>
          <a:stretch/>
        </p:blipFill>
        <p:spPr>
          <a:xfrm>
            <a:off x="0" y="1109944"/>
            <a:ext cx="10046368" cy="6146150"/>
          </a:xfrm>
          <a:prstGeom prst="rect">
            <a:avLst/>
          </a:prstGeom>
        </p:spPr>
      </p:pic>
      <p:sp>
        <p:nvSpPr>
          <p:cNvPr id="16" name="TextBox 15">
            <a:extLst>
              <a:ext uri="{FF2B5EF4-FFF2-40B4-BE49-F238E27FC236}">
                <a16:creationId xmlns:a16="http://schemas.microsoft.com/office/drawing/2014/main" id="{DEAC2A82-56AC-4646-923E-56DB2AAC699E}"/>
              </a:ext>
            </a:extLst>
          </p:cNvPr>
          <p:cNvSpPr txBox="1"/>
          <p:nvPr/>
        </p:nvSpPr>
        <p:spPr>
          <a:xfrm>
            <a:off x="0" y="4274627"/>
            <a:ext cx="26289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rPr>
              <a:t>Waterlogged ground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rPr>
              <a:t>cattle struggling with heat</a:t>
            </a:r>
          </a:p>
        </p:txBody>
      </p:sp>
      <p:sp>
        <p:nvSpPr>
          <p:cNvPr id="17" name="TextBox 16">
            <a:extLst>
              <a:ext uri="{FF2B5EF4-FFF2-40B4-BE49-F238E27FC236}">
                <a16:creationId xmlns:a16="http://schemas.microsoft.com/office/drawing/2014/main" id="{2EC7D36B-8003-4069-A26D-90F3A1E29DF1}"/>
              </a:ext>
            </a:extLst>
          </p:cNvPr>
          <p:cNvSpPr txBox="1"/>
          <p:nvPr/>
        </p:nvSpPr>
        <p:spPr>
          <a:xfrm>
            <a:off x="7554786" y="5604807"/>
            <a:ext cx="182736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rPr>
              <a:t>Localized surface</a:t>
            </a:r>
            <a:r>
              <a:rPr kumimoji="0" lang="en-GB" sz="1800" b="0" i="0" u="none" strike="noStrike" kern="1200" cap="none" spc="0" normalizeH="0" noProof="0">
                <a:ln>
                  <a:noFill/>
                </a:ln>
                <a:solidFill>
                  <a:prstClr val="white"/>
                </a:solidFill>
                <a:effectLst/>
                <a:highlight>
                  <a:srgbClr val="800080"/>
                </a:highligh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noProof="0">
                <a:ln>
                  <a:noFill/>
                </a:ln>
                <a:solidFill>
                  <a:prstClr val="white"/>
                </a:solidFill>
                <a:effectLst/>
                <a:highlight>
                  <a:srgbClr val="800080"/>
                </a:highlight>
                <a:uLnTx/>
                <a:uFillTx/>
                <a:latin typeface="Calibri"/>
                <a:ea typeface="+mn-ea"/>
                <a:cs typeface="+mn-cs"/>
              </a:rPr>
              <a:t>water flooding</a:t>
            </a:r>
            <a:endPar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endParaRPr>
          </a:p>
        </p:txBody>
      </p:sp>
      <p:sp>
        <p:nvSpPr>
          <p:cNvPr id="18" name="TextBox 17">
            <a:extLst>
              <a:ext uri="{FF2B5EF4-FFF2-40B4-BE49-F238E27FC236}">
                <a16:creationId xmlns:a16="http://schemas.microsoft.com/office/drawing/2014/main" id="{A28C9F06-CDE0-4B25-A74C-A5F9A67D5C4A}"/>
              </a:ext>
            </a:extLst>
          </p:cNvPr>
          <p:cNvSpPr txBox="1"/>
          <p:nvPr/>
        </p:nvSpPr>
        <p:spPr>
          <a:xfrm>
            <a:off x="2628989" y="3223046"/>
            <a:ext cx="17786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rPr>
              <a:t>Heavy flooding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prstClr val="white"/>
                </a:solidFill>
                <a:highlight>
                  <a:srgbClr val="800080"/>
                </a:highlight>
                <a:latin typeface="Calibri"/>
              </a:rPr>
              <a:t>In the catchment</a:t>
            </a:r>
            <a:endPar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endParaRPr>
          </a:p>
        </p:txBody>
      </p:sp>
      <p:sp>
        <p:nvSpPr>
          <p:cNvPr id="20" name="TextBox 19">
            <a:extLst>
              <a:ext uri="{FF2B5EF4-FFF2-40B4-BE49-F238E27FC236}">
                <a16:creationId xmlns:a16="http://schemas.microsoft.com/office/drawing/2014/main" id="{003CB8E2-6375-4D81-A1B2-E1A8AD40D5C0}"/>
              </a:ext>
            </a:extLst>
          </p:cNvPr>
          <p:cNvSpPr txBox="1"/>
          <p:nvPr/>
        </p:nvSpPr>
        <p:spPr>
          <a:xfrm>
            <a:off x="6717406" y="2098682"/>
            <a:ext cx="16747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rPr>
              <a:t>Vulnerable historical / touristic sites</a:t>
            </a:r>
          </a:p>
        </p:txBody>
      </p:sp>
      <p:sp>
        <p:nvSpPr>
          <p:cNvPr id="22" name="TextBox 21">
            <a:extLst>
              <a:ext uri="{FF2B5EF4-FFF2-40B4-BE49-F238E27FC236}">
                <a16:creationId xmlns:a16="http://schemas.microsoft.com/office/drawing/2014/main" id="{73D4CF22-A981-4E42-A4EE-9DCFF9CA2E9A}"/>
              </a:ext>
            </a:extLst>
          </p:cNvPr>
          <p:cNvSpPr txBox="1"/>
          <p:nvPr/>
        </p:nvSpPr>
        <p:spPr>
          <a:xfrm>
            <a:off x="2457940" y="5239817"/>
            <a:ext cx="19551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rPr>
              <a:t>Drying out of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rPr>
              <a:t>lowland raised bog</a:t>
            </a:r>
          </a:p>
        </p:txBody>
      </p:sp>
      <p:sp>
        <p:nvSpPr>
          <p:cNvPr id="23" name="TextBox 22">
            <a:extLst>
              <a:ext uri="{FF2B5EF4-FFF2-40B4-BE49-F238E27FC236}">
                <a16:creationId xmlns:a16="http://schemas.microsoft.com/office/drawing/2014/main" id="{1612233F-49C1-481E-A919-E11160FB80DF}"/>
              </a:ext>
            </a:extLst>
          </p:cNvPr>
          <p:cNvSpPr txBox="1"/>
          <p:nvPr/>
        </p:nvSpPr>
        <p:spPr>
          <a:xfrm>
            <a:off x="6183816" y="3744897"/>
            <a:ext cx="18273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rPr>
              <a:t>Unprotected infrastructure</a:t>
            </a:r>
            <a:r>
              <a:rPr kumimoji="0" lang="en-GB" sz="1800" b="0" i="0" u="none" strike="noStrike" kern="1200" cap="none" spc="0" normalizeH="0" noProof="0">
                <a:ln>
                  <a:noFill/>
                </a:ln>
                <a:solidFill>
                  <a:prstClr val="white"/>
                </a:solidFill>
                <a:effectLst/>
                <a:highlight>
                  <a:srgbClr val="800080"/>
                </a:highligh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solidFill>
                  <a:prstClr val="white"/>
                </a:solidFill>
                <a:highlight>
                  <a:srgbClr val="800080"/>
                </a:highlight>
                <a:latin typeface="Calibri"/>
              </a:rPr>
              <a:t>Play &amp; recreation areas</a:t>
            </a:r>
            <a:endParaRPr kumimoji="0" lang="en-GB" sz="1800" b="0" i="0" u="none" strike="noStrike" kern="1200" cap="none" spc="0" normalizeH="0" baseline="0" noProof="0">
              <a:ln>
                <a:noFill/>
              </a:ln>
              <a:solidFill>
                <a:prstClr val="white"/>
              </a:solidFill>
              <a:effectLst/>
              <a:highlight>
                <a:srgbClr val="800080"/>
              </a:highlight>
              <a:uLnTx/>
              <a:uFillTx/>
              <a:latin typeface="Calibri"/>
              <a:ea typeface="+mn-ea"/>
              <a:cs typeface="+mn-cs"/>
            </a:endParaRPr>
          </a:p>
        </p:txBody>
      </p:sp>
    </p:spTree>
    <p:extLst>
      <p:ext uri="{BB962C8B-B14F-4D97-AF65-F5344CB8AC3E}">
        <p14:creationId xmlns:p14="http://schemas.microsoft.com/office/powerpoint/2010/main" val="237841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18" grpId="0"/>
      <p:bldP spid="20"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9D3CEE-83D9-470A-8FB5-13D0BF720D16}"/>
              </a:ext>
            </a:extLst>
          </p:cNvPr>
          <p:cNvPicPr>
            <a:picLocks noChangeAspect="1"/>
          </p:cNvPicPr>
          <p:nvPr/>
        </p:nvPicPr>
        <p:blipFill rotWithShape="1">
          <a:blip r:embed="rId3"/>
          <a:srcRect t="10176" b="8982"/>
          <a:stretch/>
        </p:blipFill>
        <p:spPr>
          <a:xfrm>
            <a:off x="0" y="1118938"/>
            <a:ext cx="10042631" cy="5739062"/>
          </a:xfrm>
          <a:prstGeom prst="rect">
            <a:avLst/>
          </a:prstGeom>
        </p:spPr>
      </p:pic>
      <p:sp>
        <p:nvSpPr>
          <p:cNvPr id="7" name="TextBox 6">
            <a:extLst>
              <a:ext uri="{FF2B5EF4-FFF2-40B4-BE49-F238E27FC236}">
                <a16:creationId xmlns:a16="http://schemas.microsoft.com/office/drawing/2014/main" id="{08C041A5-2265-4E0B-915F-F09F381FA0E1}"/>
              </a:ext>
            </a:extLst>
          </p:cNvPr>
          <p:cNvSpPr txBox="1"/>
          <p:nvPr/>
        </p:nvSpPr>
        <p:spPr>
          <a:xfrm>
            <a:off x="875347" y="3275138"/>
            <a:ext cx="23068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Reconnecting</a:t>
            </a:r>
            <a:r>
              <a:rPr kumimoji="0" lang="en-GB" sz="1800" b="0" i="0" u="none" strike="noStrike" kern="1200" cap="none" spc="0" normalizeH="0" noProof="0">
                <a:ln>
                  <a:noFill/>
                </a:ln>
                <a:solidFill>
                  <a:prstClr val="white"/>
                </a:solidFill>
                <a:effectLst/>
                <a:highlight>
                  <a:srgbClr val="EF6F2C"/>
                </a:highlight>
                <a:uLnTx/>
                <a:uFillTx/>
                <a:latin typeface="Calibri"/>
                <a:ea typeface="+mn-ea"/>
                <a:cs typeface="+mn-cs"/>
              </a:rPr>
              <a:t>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solidFill>
                  <a:prstClr val="white"/>
                </a:solidFill>
                <a:highlight>
                  <a:srgbClr val="EF6F2C"/>
                </a:highlight>
                <a:latin typeface="Calibri"/>
              </a:rPr>
              <a:t>with</a:t>
            </a:r>
            <a:r>
              <a:rPr lang="en-GB">
                <a:solidFill>
                  <a:prstClr val="white"/>
                </a:solidFill>
                <a:highlight>
                  <a:srgbClr val="EF6F2C"/>
                </a:highlight>
                <a:latin typeface="Calibri"/>
              </a:rPr>
              <a:t> its floodplain</a:t>
            </a:r>
            <a:endPar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endParaRPr>
          </a:p>
        </p:txBody>
      </p:sp>
      <p:sp>
        <p:nvSpPr>
          <p:cNvPr id="8" name="TextBox 7">
            <a:extLst>
              <a:ext uri="{FF2B5EF4-FFF2-40B4-BE49-F238E27FC236}">
                <a16:creationId xmlns:a16="http://schemas.microsoft.com/office/drawing/2014/main" id="{2AF5BB2E-14F8-4662-B85A-1486149C3BE7}"/>
              </a:ext>
            </a:extLst>
          </p:cNvPr>
          <p:cNvSpPr txBox="1"/>
          <p:nvPr/>
        </p:nvSpPr>
        <p:spPr>
          <a:xfrm>
            <a:off x="128338" y="4546476"/>
            <a:ext cx="28931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prstClr val="white"/>
                </a:solidFill>
                <a:highlight>
                  <a:srgbClr val="EF6F2C"/>
                </a:highlight>
                <a:latin typeface="Calibri"/>
              </a:rPr>
              <a:t>Improving livestock buildings</a:t>
            </a:r>
            <a:endPar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endParaRPr>
          </a:p>
        </p:txBody>
      </p:sp>
      <p:sp>
        <p:nvSpPr>
          <p:cNvPr id="10" name="TextBox 9">
            <a:extLst>
              <a:ext uri="{FF2B5EF4-FFF2-40B4-BE49-F238E27FC236}">
                <a16:creationId xmlns:a16="http://schemas.microsoft.com/office/drawing/2014/main" id="{91D8DE14-17F4-42F5-974E-C456747B7E5A}"/>
              </a:ext>
            </a:extLst>
          </p:cNvPr>
          <p:cNvSpPr txBox="1"/>
          <p:nvPr/>
        </p:nvSpPr>
        <p:spPr>
          <a:xfrm>
            <a:off x="1041643" y="1643444"/>
            <a:ext cx="19742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Adjusting the kinds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prstClr val="white"/>
                </a:solidFill>
                <a:highlight>
                  <a:srgbClr val="EF6F2C"/>
                </a:highlight>
                <a:latin typeface="Calibri"/>
              </a:rPr>
              <a:t>of crops grown</a:t>
            </a:r>
            <a:endPar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endParaRPr>
          </a:p>
        </p:txBody>
      </p:sp>
      <p:sp>
        <p:nvSpPr>
          <p:cNvPr id="11" name="TextBox 10">
            <a:extLst>
              <a:ext uri="{FF2B5EF4-FFF2-40B4-BE49-F238E27FC236}">
                <a16:creationId xmlns:a16="http://schemas.microsoft.com/office/drawing/2014/main" id="{300806A9-A9C4-4431-8050-E8C80DB5938C}"/>
              </a:ext>
            </a:extLst>
          </p:cNvPr>
          <p:cNvSpPr txBox="1"/>
          <p:nvPr/>
        </p:nvSpPr>
        <p:spPr>
          <a:xfrm>
            <a:off x="7279280" y="2674974"/>
            <a:ext cx="160992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Protecting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solidFill>
                  <a:prstClr val="white"/>
                </a:solidFill>
                <a:highlight>
                  <a:srgbClr val="EF6F2C"/>
                </a:highlight>
                <a:latin typeface="Calibri"/>
              </a:rPr>
              <a:t>repurposing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solidFill>
                  <a:prstClr val="white"/>
                </a:solidFill>
                <a:highlight>
                  <a:srgbClr val="EF6F2C"/>
                </a:highlight>
                <a:latin typeface="Calibri"/>
              </a:rPr>
              <a:t>heritage sites</a:t>
            </a:r>
            <a:endPar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endParaRPr>
          </a:p>
        </p:txBody>
      </p:sp>
      <p:sp>
        <p:nvSpPr>
          <p:cNvPr id="12" name="TextBox 11">
            <a:extLst>
              <a:ext uri="{FF2B5EF4-FFF2-40B4-BE49-F238E27FC236}">
                <a16:creationId xmlns:a16="http://schemas.microsoft.com/office/drawing/2014/main" id="{510AF79E-DBBC-4E85-891F-037D3B9562A0}"/>
              </a:ext>
            </a:extLst>
          </p:cNvPr>
          <p:cNvSpPr txBox="1"/>
          <p:nvPr/>
        </p:nvSpPr>
        <p:spPr>
          <a:xfrm>
            <a:off x="3942523" y="1828110"/>
            <a:ext cx="16555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Ensuring active</a:t>
            </a:r>
            <a:r>
              <a:rPr kumimoji="0" lang="en-GB" sz="1800" b="0" i="0" u="none" strike="noStrike" kern="1200" cap="none" spc="0" normalizeH="0" noProof="0">
                <a:ln>
                  <a:noFill/>
                </a:ln>
                <a:solidFill>
                  <a:prstClr val="white"/>
                </a:solidFill>
                <a:effectLst/>
                <a:highlight>
                  <a:srgbClr val="EF6F2C"/>
                </a:highligh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noProof="0">
                <a:ln>
                  <a:noFill/>
                </a:ln>
                <a:solidFill>
                  <a:prstClr val="white"/>
                </a:solidFill>
                <a:effectLst/>
                <a:highlight>
                  <a:srgbClr val="EF6F2C"/>
                </a:highlight>
                <a:uLnTx/>
                <a:uFillTx/>
                <a:latin typeface="Calibri"/>
                <a:ea typeface="+mn-ea"/>
                <a:cs typeface="+mn-cs"/>
              </a:rPr>
              <a:t>travel routes</a:t>
            </a:r>
            <a:endPar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endParaRPr>
          </a:p>
        </p:txBody>
      </p:sp>
      <p:sp>
        <p:nvSpPr>
          <p:cNvPr id="13" name="TextBox 12">
            <a:extLst>
              <a:ext uri="{FF2B5EF4-FFF2-40B4-BE49-F238E27FC236}">
                <a16:creationId xmlns:a16="http://schemas.microsoft.com/office/drawing/2014/main" id="{7C232B00-016A-4ED2-9DB2-1B1DDE31A6BB}"/>
              </a:ext>
            </a:extLst>
          </p:cNvPr>
          <p:cNvSpPr txBox="1"/>
          <p:nvPr/>
        </p:nvSpPr>
        <p:spPr>
          <a:xfrm>
            <a:off x="3942523" y="4812677"/>
            <a:ext cx="266201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Creating upstream</a:t>
            </a:r>
            <a:r>
              <a:rPr lang="en-GB">
                <a:solidFill>
                  <a:prstClr val="white"/>
                </a:solidFill>
                <a:highlight>
                  <a:srgbClr val="EF6F2C"/>
                </a:highlight>
                <a:latin typeface="Calibri"/>
              </a:rPr>
              <a:t> 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for</a:t>
            </a:r>
            <a:r>
              <a:rPr kumimoji="0" lang="en-GB" sz="1800" b="0" i="0" u="none" strike="noStrike" kern="1200" cap="none" spc="0" normalizeH="0" noProof="0">
                <a:ln>
                  <a:noFill/>
                </a:ln>
                <a:solidFill>
                  <a:prstClr val="white"/>
                </a:solidFill>
                <a:effectLst/>
                <a:highlight>
                  <a:srgbClr val="EF6F2C"/>
                </a:highlight>
                <a:uLnTx/>
                <a:uFillTx/>
                <a:latin typeface="Calibri"/>
                <a:ea typeface="+mn-ea"/>
                <a:cs typeface="+mn-cs"/>
              </a:rPr>
              <a:t> flood waters</a:t>
            </a:r>
            <a:endPar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endParaRPr>
          </a:p>
        </p:txBody>
      </p:sp>
      <p:sp>
        <p:nvSpPr>
          <p:cNvPr id="14" name="TextBox 13">
            <a:extLst>
              <a:ext uri="{FF2B5EF4-FFF2-40B4-BE49-F238E27FC236}">
                <a16:creationId xmlns:a16="http://schemas.microsoft.com/office/drawing/2014/main" id="{A414306F-7EDA-477C-9BB3-60C157CF860D}"/>
              </a:ext>
            </a:extLst>
          </p:cNvPr>
          <p:cNvSpPr txBox="1"/>
          <p:nvPr/>
        </p:nvSpPr>
        <p:spPr>
          <a:xfrm>
            <a:off x="7745847" y="5523906"/>
            <a:ext cx="197701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Community knows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solidFill>
                  <a:prstClr val="white"/>
                </a:solidFill>
                <a:highlight>
                  <a:srgbClr val="EF6F2C"/>
                </a:highlight>
                <a:latin typeface="Calibri"/>
              </a:rPr>
              <a:t>who and what is vulnerable</a:t>
            </a:r>
          </a:p>
        </p:txBody>
      </p:sp>
      <p:sp>
        <p:nvSpPr>
          <p:cNvPr id="15" name="TextBox 14">
            <a:extLst>
              <a:ext uri="{FF2B5EF4-FFF2-40B4-BE49-F238E27FC236}">
                <a16:creationId xmlns:a16="http://schemas.microsoft.com/office/drawing/2014/main" id="{530621BD-401D-49B2-A8ED-C45001E2899D}"/>
              </a:ext>
            </a:extLst>
          </p:cNvPr>
          <p:cNvSpPr txBox="1"/>
          <p:nvPr/>
        </p:nvSpPr>
        <p:spPr>
          <a:xfrm>
            <a:off x="5277399" y="6328837"/>
            <a:ext cx="19770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Active local flood resilience groups</a:t>
            </a:r>
            <a:endParaRPr lang="en-GB" noProof="0">
              <a:solidFill>
                <a:prstClr val="white"/>
              </a:solidFill>
              <a:highlight>
                <a:srgbClr val="EF6F2C"/>
              </a:highlight>
              <a:latin typeface="Calibri"/>
            </a:endParaRPr>
          </a:p>
        </p:txBody>
      </p:sp>
      <p:sp>
        <p:nvSpPr>
          <p:cNvPr id="16" name="TextBox 15">
            <a:extLst>
              <a:ext uri="{FF2B5EF4-FFF2-40B4-BE49-F238E27FC236}">
                <a16:creationId xmlns:a16="http://schemas.microsoft.com/office/drawing/2014/main" id="{CC0B8583-E5CF-43A8-80E8-62378E5071D7}"/>
              </a:ext>
            </a:extLst>
          </p:cNvPr>
          <p:cNvSpPr txBox="1"/>
          <p:nvPr/>
        </p:nvSpPr>
        <p:spPr>
          <a:xfrm>
            <a:off x="4510409" y="3181894"/>
            <a:ext cx="21623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Individuals knowing what to do in case of</a:t>
            </a:r>
            <a:r>
              <a:rPr kumimoji="0" lang="en-GB" sz="1800" b="0" i="0" u="none" strike="noStrike" kern="1200" cap="none" spc="0" normalizeH="0" noProof="0">
                <a:ln>
                  <a:noFill/>
                </a:ln>
                <a:solidFill>
                  <a:prstClr val="white"/>
                </a:solidFill>
                <a:effectLst/>
                <a:highlight>
                  <a:srgbClr val="EF6F2C"/>
                </a:highlight>
                <a:uLnTx/>
                <a:uFillTx/>
                <a:latin typeface="Calibri"/>
                <a:ea typeface="+mn-ea"/>
                <a:cs typeface="+mn-cs"/>
              </a:rPr>
              <a:t> flooding / forest fires</a:t>
            </a:r>
            <a:endParaRPr lang="en-GB" noProof="0">
              <a:solidFill>
                <a:prstClr val="white"/>
              </a:solidFill>
              <a:highlight>
                <a:srgbClr val="EF6F2C"/>
              </a:highlight>
              <a:latin typeface="Calibri"/>
            </a:endParaRPr>
          </a:p>
        </p:txBody>
      </p:sp>
      <p:sp>
        <p:nvSpPr>
          <p:cNvPr id="17" name="TextBox 16">
            <a:extLst>
              <a:ext uri="{FF2B5EF4-FFF2-40B4-BE49-F238E27FC236}">
                <a16:creationId xmlns:a16="http://schemas.microsoft.com/office/drawing/2014/main" id="{DD1564D1-F4C5-4975-A3F1-6FA6FD36D25C}"/>
              </a:ext>
            </a:extLst>
          </p:cNvPr>
          <p:cNvSpPr txBox="1"/>
          <p:nvPr/>
        </p:nvSpPr>
        <p:spPr>
          <a:xfrm>
            <a:off x="1893629" y="5339240"/>
            <a:ext cx="15640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prstClr val="white"/>
                </a:solidFill>
                <a:highlight>
                  <a:srgbClr val="EF6F2C"/>
                </a:highlight>
                <a:latin typeface="Calibri"/>
              </a:rPr>
              <a:t>Restoring bogs</a:t>
            </a:r>
            <a:endPar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endParaRPr>
          </a:p>
        </p:txBody>
      </p:sp>
      <p:sp>
        <p:nvSpPr>
          <p:cNvPr id="18" name="TextBox 17">
            <a:extLst>
              <a:ext uri="{FF2B5EF4-FFF2-40B4-BE49-F238E27FC236}">
                <a16:creationId xmlns:a16="http://schemas.microsoft.com/office/drawing/2014/main" id="{14F2C863-611F-4160-AD8A-34D987658601}"/>
              </a:ext>
            </a:extLst>
          </p:cNvPr>
          <p:cNvSpPr txBox="1"/>
          <p:nvPr/>
        </p:nvSpPr>
        <p:spPr>
          <a:xfrm>
            <a:off x="3110034" y="2740257"/>
            <a:ext cx="15876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Re-naturalizing</a:t>
            </a:r>
            <a:endParaRPr lang="en-GB">
              <a:solidFill>
                <a:prstClr val="white"/>
              </a:solidFill>
              <a:highlight>
                <a:srgbClr val="EF6F2C"/>
              </a:highlight>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water</a:t>
            </a:r>
            <a:r>
              <a:rPr kumimoji="0" lang="en-GB" sz="1800" b="0" i="0" u="none" strike="noStrike" kern="1200" cap="none" spc="0" normalizeH="0" noProof="0">
                <a:ln>
                  <a:noFill/>
                </a:ln>
                <a:solidFill>
                  <a:prstClr val="white"/>
                </a:solidFill>
                <a:effectLst/>
                <a:highlight>
                  <a:srgbClr val="EF6F2C"/>
                </a:highlight>
                <a:uLnTx/>
                <a:uFillTx/>
                <a:latin typeface="Calibri"/>
                <a:ea typeface="+mn-ea"/>
                <a:cs typeface="+mn-cs"/>
              </a:rPr>
              <a:t> courses</a:t>
            </a:r>
            <a:endPar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endParaRPr>
          </a:p>
        </p:txBody>
      </p:sp>
      <p:sp>
        <p:nvSpPr>
          <p:cNvPr id="19" name="TextBox 18">
            <a:extLst>
              <a:ext uri="{FF2B5EF4-FFF2-40B4-BE49-F238E27FC236}">
                <a16:creationId xmlns:a16="http://schemas.microsoft.com/office/drawing/2014/main" id="{D3619CCA-937D-45A2-9CA5-51DCC01CB94C}"/>
              </a:ext>
            </a:extLst>
          </p:cNvPr>
          <p:cNvSpPr txBox="1"/>
          <p:nvPr/>
        </p:nvSpPr>
        <p:spPr>
          <a:xfrm>
            <a:off x="8065616" y="4454143"/>
            <a:ext cx="19770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highlight>
                  <a:srgbClr val="EF6F2C"/>
                </a:highlight>
                <a:uLnTx/>
                <a:uFillTx/>
                <a:latin typeface="Calibri"/>
                <a:ea typeface="+mn-ea"/>
                <a:cs typeface="+mn-cs"/>
              </a:rPr>
              <a:t>Climate ready homes</a:t>
            </a:r>
            <a:endParaRPr lang="en-GB" noProof="0">
              <a:solidFill>
                <a:prstClr val="white"/>
              </a:solidFill>
              <a:highlight>
                <a:srgbClr val="EF6F2C"/>
              </a:highlight>
              <a:latin typeface="Calibri"/>
            </a:endParaRPr>
          </a:p>
        </p:txBody>
      </p:sp>
      <p:sp>
        <p:nvSpPr>
          <p:cNvPr id="20" name="TextBox 19">
            <a:extLst>
              <a:ext uri="{FF2B5EF4-FFF2-40B4-BE49-F238E27FC236}">
                <a16:creationId xmlns:a16="http://schemas.microsoft.com/office/drawing/2014/main" id="{19B1A49D-A610-CD75-1223-C8D3BA562B2E}"/>
              </a:ext>
            </a:extLst>
          </p:cNvPr>
          <p:cNvSpPr txBox="1"/>
          <p:nvPr/>
        </p:nvSpPr>
        <p:spPr>
          <a:xfrm>
            <a:off x="-88809" y="241579"/>
            <a:ext cx="29734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a:solidFill>
                  <a:prstClr val="white"/>
                </a:solidFill>
                <a:highlight>
                  <a:srgbClr val="EF6F2C"/>
                </a:highlight>
                <a:latin typeface="Calibri"/>
              </a:rPr>
              <a:t>Adapting place</a:t>
            </a:r>
          </a:p>
        </p:txBody>
      </p:sp>
    </p:spTree>
    <p:extLst>
      <p:ext uri="{BB962C8B-B14F-4D97-AF65-F5344CB8AC3E}">
        <p14:creationId xmlns:p14="http://schemas.microsoft.com/office/powerpoint/2010/main" val="2199124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6" grpId="0"/>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2FFDA2-CA89-D349-6EF2-8D6E45DA4300}"/>
              </a:ext>
            </a:extLst>
          </p:cNvPr>
          <p:cNvSpPr>
            <a:spLocks noGrp="1"/>
          </p:cNvSpPr>
          <p:nvPr>
            <p:ph type="title"/>
          </p:nvPr>
        </p:nvSpPr>
        <p:spPr/>
        <p:txBody>
          <a:bodyPr/>
          <a:lstStyle/>
          <a:p>
            <a:endParaRPr lang="en-GB"/>
          </a:p>
        </p:txBody>
      </p:sp>
      <p:pic>
        <p:nvPicPr>
          <p:cNvPr id="5" name="Content Placeholder 4" descr="A group of people standing on a dock in a lake with trees and mountains in the background&#10;&#10;Description automatically generated with low confidence">
            <a:extLst>
              <a:ext uri="{FF2B5EF4-FFF2-40B4-BE49-F238E27FC236}">
                <a16:creationId xmlns:a16="http://schemas.microsoft.com/office/drawing/2014/main" id="{D81B829A-AC9B-48C2-A9AF-DFFDDBC1BC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1011" y="1641991"/>
            <a:ext cx="6849978" cy="4492999"/>
          </a:xfrm>
        </p:spPr>
      </p:pic>
      <p:sp>
        <p:nvSpPr>
          <p:cNvPr id="7" name="Content Placeholder 2">
            <a:extLst>
              <a:ext uri="{FF2B5EF4-FFF2-40B4-BE49-F238E27FC236}">
                <a16:creationId xmlns:a16="http://schemas.microsoft.com/office/drawing/2014/main" id="{08DF9756-F931-4DAA-AF4C-C158FD4C2876}"/>
              </a:ext>
            </a:extLst>
          </p:cNvPr>
          <p:cNvSpPr txBox="1">
            <a:spLocks/>
          </p:cNvSpPr>
          <p:nvPr/>
        </p:nvSpPr>
        <p:spPr>
          <a:xfrm>
            <a:off x="3948750" y="2830612"/>
            <a:ext cx="4723623" cy="1196775"/>
          </a:xfrm>
          <a:prstGeom prst="rect">
            <a:avLst/>
          </a:prstGeom>
          <a:solidFill>
            <a:schemeClr val="bg1">
              <a:lumMod val="95000"/>
              <a:alpha val="80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3500" b="1" i="0" u="none" strike="noStrike" kern="1200" cap="none" spc="0" normalizeH="0" baseline="0" noProof="0">
                <a:ln>
                  <a:noFill/>
                </a:ln>
                <a:solidFill>
                  <a:srgbClr val="5E8087"/>
                </a:solidFill>
                <a:effectLst/>
                <a:uLnTx/>
                <a:uFillTx/>
                <a:latin typeface="Calibri"/>
                <a:ea typeface="+mn-ea"/>
                <a:cs typeface="+mn-cs"/>
              </a:rPr>
              <a:t>What might </a:t>
            </a:r>
            <a:r>
              <a:rPr kumimoji="0" lang="en-GB" sz="3500" b="1" i="1" u="none" strike="noStrike" kern="1200" cap="none" spc="0" normalizeH="0" baseline="0" noProof="0">
                <a:ln>
                  <a:noFill/>
                </a:ln>
                <a:solidFill>
                  <a:srgbClr val="5E8087"/>
                </a:solidFill>
                <a:effectLst/>
                <a:uLnTx/>
                <a:uFillTx/>
                <a:latin typeface="Calibri"/>
                <a:ea typeface="+mn-ea"/>
                <a:cs typeface="+mn-cs"/>
              </a:rPr>
              <a:t>adaptation </a:t>
            </a:r>
            <a:r>
              <a:rPr kumimoji="0" lang="en-GB" sz="3500" b="1" u="none" strike="noStrike" kern="1200" cap="none" spc="0" normalizeH="0" baseline="0" noProof="0">
                <a:ln>
                  <a:noFill/>
                </a:ln>
                <a:solidFill>
                  <a:srgbClr val="5E8087"/>
                </a:solidFill>
                <a:effectLst/>
                <a:uLnTx/>
                <a:uFillTx/>
                <a:latin typeface="Calibri"/>
                <a:ea typeface="+mn-ea"/>
                <a:cs typeface="+mn-cs"/>
              </a:rPr>
              <a:t>mean for your place?</a:t>
            </a:r>
            <a:endParaRPr kumimoji="0" lang="en-GB" sz="3500" b="1" i="0" u="none" strike="noStrike" kern="1200" cap="none" spc="0" normalizeH="0" baseline="0" noProof="0">
              <a:ln>
                <a:noFill/>
              </a:ln>
              <a:solidFill>
                <a:srgbClr val="5E8087"/>
              </a:solidFill>
              <a:effectLst/>
              <a:uLnTx/>
              <a:uFillTx/>
              <a:latin typeface="Calibri"/>
              <a:ea typeface="+mn-ea"/>
              <a:cs typeface="+mn-cs"/>
            </a:endParaRPr>
          </a:p>
        </p:txBody>
      </p:sp>
      <p:sp>
        <p:nvSpPr>
          <p:cNvPr id="6" name="TextBox 5">
            <a:extLst>
              <a:ext uri="{FF2B5EF4-FFF2-40B4-BE49-F238E27FC236}">
                <a16:creationId xmlns:a16="http://schemas.microsoft.com/office/drawing/2014/main" id="{23EEAA55-08C7-427D-9BAE-9EDD5EC08B2F}"/>
              </a:ext>
            </a:extLst>
          </p:cNvPr>
          <p:cNvSpPr txBox="1"/>
          <p:nvPr/>
        </p:nvSpPr>
        <p:spPr>
          <a:xfrm>
            <a:off x="2671011" y="5858857"/>
            <a:ext cx="2454442" cy="461665"/>
          </a:xfrm>
          <a:prstGeom prst="rect">
            <a:avLst/>
          </a:prstGeom>
          <a:noFill/>
        </p:spPr>
        <p:txBody>
          <a:bodyPr wrap="square" rtlCol="0">
            <a:spAutoFit/>
          </a:bodyPr>
          <a:lstStyle/>
          <a:p>
            <a:r>
              <a:rPr lang="en-GB" sz="800">
                <a:solidFill>
                  <a:schemeClr val="bg2"/>
                </a:solidFill>
              </a:rPr>
              <a:t>Image credit Walter Baxter </a:t>
            </a:r>
          </a:p>
          <a:p>
            <a:br>
              <a:rPr lang="en-GB" sz="800">
                <a:solidFill>
                  <a:schemeClr val="bg2"/>
                </a:solidFill>
              </a:rPr>
            </a:br>
            <a:endParaRPr lang="en-GB" sz="800">
              <a:solidFill>
                <a:schemeClr val="bg2"/>
              </a:solidFill>
            </a:endParaRPr>
          </a:p>
        </p:txBody>
      </p:sp>
    </p:spTree>
    <p:extLst>
      <p:ext uri="{BB962C8B-B14F-4D97-AF65-F5344CB8AC3E}">
        <p14:creationId xmlns:p14="http://schemas.microsoft.com/office/powerpoint/2010/main" val="778645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21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sky, field&#10;&#10;Description automatically generated">
            <a:extLst>
              <a:ext uri="{FF2B5EF4-FFF2-40B4-BE49-F238E27FC236}">
                <a16:creationId xmlns:a16="http://schemas.microsoft.com/office/drawing/2014/main" id="{BB419DB6-EDE5-8CD6-BED7-F7C2D51BEB1B}"/>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2734083" y="1389648"/>
            <a:ext cx="7012588" cy="4559968"/>
          </a:xfrm>
          <a:prstGeom prst="rect">
            <a:avLst/>
          </a:prstGeom>
        </p:spPr>
      </p:pic>
      <p:sp>
        <p:nvSpPr>
          <p:cNvPr id="5" name="Content Placeholder 2">
            <a:extLst>
              <a:ext uri="{FF2B5EF4-FFF2-40B4-BE49-F238E27FC236}">
                <a16:creationId xmlns:a16="http://schemas.microsoft.com/office/drawing/2014/main" id="{964735CD-EFA3-4608-F243-8124901CA4F0}"/>
              </a:ext>
            </a:extLst>
          </p:cNvPr>
          <p:cNvSpPr txBox="1">
            <a:spLocks/>
          </p:cNvSpPr>
          <p:nvPr/>
        </p:nvSpPr>
        <p:spPr>
          <a:xfrm>
            <a:off x="3280060" y="2411252"/>
            <a:ext cx="5920633" cy="2035496"/>
          </a:xfrm>
          <a:prstGeom prst="rect">
            <a:avLst/>
          </a:prstGeom>
          <a:solidFill>
            <a:schemeClr val="bg1">
              <a:lumMod val="95000"/>
              <a:alpha val="68000"/>
            </a:schemeClr>
          </a:solidFill>
        </p:spPr>
        <p:txBody>
          <a:bodyPr anchor="ct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3500" b="1">
                <a:solidFill>
                  <a:srgbClr val="5E8087"/>
                </a:solidFill>
              </a:rPr>
              <a:t>Past, present and future of climate change in Scotland</a:t>
            </a:r>
          </a:p>
        </p:txBody>
      </p:sp>
      <p:sp>
        <p:nvSpPr>
          <p:cNvPr id="2" name="Title 1">
            <a:extLst>
              <a:ext uri="{FF2B5EF4-FFF2-40B4-BE49-F238E27FC236}">
                <a16:creationId xmlns:a16="http://schemas.microsoft.com/office/drawing/2014/main" id="{54CA6161-FB5F-7E49-7F2B-6BC7DA924C4E}"/>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55067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id="{9BC35E67-442D-42A9-974C-4644622285D4}"/>
              </a:ext>
            </a:extLst>
          </p:cNvPr>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7556" b="16444"/>
          <a:stretch/>
        </p:blipFill>
        <p:spPr bwMode="auto">
          <a:xfrm>
            <a:off x="1350584" y="1600202"/>
            <a:ext cx="9490832" cy="4697962"/>
          </a:xfrm>
          <a:prstGeom prst="rect">
            <a:avLst/>
          </a:prstGeom>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68EC714-F91C-B653-25D2-DAD0A1B8858E}"/>
              </a:ext>
            </a:extLst>
          </p:cNvPr>
          <p:cNvSpPr txBox="1"/>
          <p:nvPr/>
        </p:nvSpPr>
        <p:spPr>
          <a:xfrm>
            <a:off x="-95802" y="215423"/>
            <a:ext cx="7826310" cy="646331"/>
          </a:xfrm>
          <a:prstGeom prst="rect">
            <a:avLst/>
          </a:prstGeom>
          <a:noFill/>
        </p:spPr>
        <p:txBody>
          <a:bodyPr wrap="none" rtlCol="0">
            <a:spAutoFit/>
          </a:bodyPr>
          <a:lstStyle/>
          <a:p>
            <a:r>
              <a:rPr lang="en-GB" sz="3600" b="1">
                <a:solidFill>
                  <a:schemeClr val="bg1"/>
                </a:solidFill>
                <a:highlight>
                  <a:srgbClr val="EF6F2C"/>
                </a:highlight>
              </a:rPr>
              <a:t>Scotland’s changing climate: recent past</a:t>
            </a:r>
            <a:endParaRPr lang="en-GB" sz="3600">
              <a:solidFill>
                <a:schemeClr val="bg1"/>
              </a:solidFill>
              <a:highlight>
                <a:srgbClr val="EF6F2C"/>
              </a:highlight>
            </a:endParaRPr>
          </a:p>
        </p:txBody>
      </p:sp>
    </p:spTree>
    <p:extLst>
      <p:ext uri="{BB962C8B-B14F-4D97-AF65-F5344CB8AC3E}">
        <p14:creationId xmlns:p14="http://schemas.microsoft.com/office/powerpoint/2010/main" val="259555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5B142C7-A4A5-4B55-9156-F2801B83BD2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4955" y="2026830"/>
            <a:ext cx="5381379" cy="3587586"/>
          </a:xfrm>
        </p:spPr>
      </p:pic>
      <p:sp>
        <p:nvSpPr>
          <p:cNvPr id="7" name="TextBox 6">
            <a:extLst>
              <a:ext uri="{FF2B5EF4-FFF2-40B4-BE49-F238E27FC236}">
                <a16:creationId xmlns:a16="http://schemas.microsoft.com/office/drawing/2014/main" id="{B03DCD88-701C-439F-9952-557B0EE81BE8}"/>
              </a:ext>
            </a:extLst>
          </p:cNvPr>
          <p:cNvSpPr txBox="1"/>
          <p:nvPr/>
        </p:nvSpPr>
        <p:spPr>
          <a:xfrm>
            <a:off x="6677996" y="1621709"/>
            <a:ext cx="5111569" cy="393954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srgbClr val="5E8087"/>
                </a:solidFill>
                <a:effectLst/>
                <a:uLnTx/>
                <a:uFillTx/>
                <a:latin typeface="Calibri"/>
                <a:ea typeface="+mn-ea"/>
                <a:cs typeface="+mn-cs"/>
              </a:rPr>
              <a:t>Average temperature is increasing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a:ln>
                  <a:noFill/>
                </a:ln>
                <a:solidFill>
                  <a:srgbClr val="5E8087"/>
                </a:solidFill>
                <a:effectLst/>
                <a:uLnTx/>
                <a:uFillTx/>
                <a:latin typeface="Calibri"/>
                <a:ea typeface="+mn-ea"/>
                <a:cs typeface="Calibri"/>
              </a:rPr>
              <a:t>The Science: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srgbClr val="64858B"/>
                </a:solidFill>
                <a:effectLst/>
                <a:uLnTx/>
                <a:uFillTx/>
                <a:latin typeface="Calibri"/>
                <a:ea typeface="+mn-ea"/>
                <a:cs typeface="+mn-cs"/>
              </a:rPr>
              <a:t>The last decade was 0.69 °C warmer than 1961 – 1990 average</a:t>
            </a:r>
            <a:endParaRPr kumimoji="0" lang="en-GB" sz="2500" b="0" i="0" u="none" strike="noStrike" kern="1200" cap="none" spc="0" normalizeH="0" baseline="0" noProof="0">
              <a:ln>
                <a:noFill/>
              </a:ln>
              <a:solidFill>
                <a:srgbClr val="64858B"/>
              </a:solidFill>
              <a:effectLst/>
              <a:uLnTx/>
              <a:uFillTx/>
              <a:latin typeface="Calibri"/>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srgbClr val="64858B"/>
                </a:solidFill>
                <a:effectLst/>
                <a:uLnTx/>
                <a:uFillTx/>
                <a:latin typeface="Calibri"/>
                <a:ea typeface="+mn-ea"/>
                <a:cs typeface="+mn-cs"/>
              </a:rPr>
              <a:t>Scotland’s 10 warmest years on record have all occurred since 1997</a:t>
            </a:r>
            <a:endParaRPr kumimoji="0" lang="en-GB" sz="2500" b="0" i="0" u="none" strike="noStrike" kern="1200" cap="none" spc="0" normalizeH="0" baseline="0" noProof="0">
              <a:ln>
                <a:noFill/>
              </a:ln>
              <a:solidFill>
                <a:srgbClr val="64858B"/>
              </a:solidFill>
              <a:effectLst/>
              <a:uLnTx/>
              <a:uFillTx/>
              <a:latin typeface="Calibri"/>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srgbClr val="64858B"/>
                </a:solidFill>
                <a:effectLst/>
                <a:uLnTx/>
                <a:uFillTx/>
                <a:latin typeface="Calibri"/>
                <a:ea typeface="+mn-ea"/>
                <a:cs typeface="+mn-cs"/>
              </a:rPr>
              <a:t>The warmest year on record was 2014</a:t>
            </a:r>
            <a:endParaRPr kumimoji="0" lang="en-GB" sz="2500" b="0" i="0" u="none" strike="noStrike" kern="1200" cap="none" spc="0" normalizeH="0" baseline="0" noProof="0">
              <a:ln>
                <a:noFill/>
              </a:ln>
              <a:solidFill>
                <a:srgbClr val="64858B"/>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a:ln>
                  <a:noFill/>
                </a:ln>
                <a:solidFill>
                  <a:srgbClr val="5E8087"/>
                </a:solidFill>
                <a:effectLst/>
                <a:uLnTx/>
                <a:uFillTx/>
                <a:latin typeface="Calibri"/>
                <a:ea typeface="+mn-ea"/>
                <a:cs typeface="Calibri"/>
              </a:rPr>
              <a:t>Changing weather</a:t>
            </a:r>
            <a:r>
              <a:rPr kumimoji="0" lang="en-GB" sz="2500" b="1" i="0" u="none" strike="noStrike" kern="1200" cap="none" spc="0" normalizeH="0" baseline="0" noProof="0">
                <a:ln>
                  <a:noFill/>
                </a:ln>
                <a:solidFill>
                  <a:srgbClr val="5E8087"/>
                </a:solidFill>
                <a:effectLst/>
                <a:uLnTx/>
                <a:uFillTx/>
                <a:latin typeface="Calibri"/>
                <a:ea typeface="+mn-ea"/>
                <a:cs typeface="Calibri"/>
              </a:rPr>
              <a:t>:</a:t>
            </a:r>
            <a:endParaRPr kumimoji="0" lang="en-GB" sz="2500" b="0" i="0" u="none" strike="noStrike" kern="1200" cap="none" spc="0" normalizeH="0" baseline="0" noProof="0">
              <a:ln>
                <a:noFill/>
              </a:ln>
              <a:solidFill>
                <a:srgbClr val="5E8087"/>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500" b="0" i="0" u="none" strike="noStrike" kern="1200" cap="none" spc="0" normalizeH="0" baseline="0" noProof="0">
              <a:ln>
                <a:noFill/>
              </a:ln>
              <a:solidFill>
                <a:srgbClr val="64858B"/>
              </a:solidFill>
              <a:effectLst/>
              <a:uLnTx/>
              <a:uFillTx/>
              <a:latin typeface="Calibri"/>
              <a:ea typeface="+mn-ea"/>
              <a:cs typeface="Calibri"/>
            </a:endParaRPr>
          </a:p>
        </p:txBody>
      </p:sp>
      <p:pic>
        <p:nvPicPr>
          <p:cNvPr id="2" name="Picture 2">
            <a:extLst>
              <a:ext uri="{FF2B5EF4-FFF2-40B4-BE49-F238E27FC236}">
                <a16:creationId xmlns:a16="http://schemas.microsoft.com/office/drawing/2014/main" id="{E974A958-CC2D-4F3E-A340-4B096D3DF4EF}"/>
              </a:ext>
            </a:extLst>
          </p:cNvPr>
          <p:cNvPicPr>
            <a:picLocks noChangeAspect="1"/>
          </p:cNvPicPr>
          <p:nvPr/>
        </p:nvPicPr>
        <p:blipFill>
          <a:blip r:embed="rId4"/>
          <a:stretch>
            <a:fillRect/>
          </a:stretch>
        </p:blipFill>
        <p:spPr>
          <a:xfrm>
            <a:off x="9335131" y="4527446"/>
            <a:ext cx="1544279" cy="1417689"/>
          </a:xfrm>
          <a:prstGeom prst="rect">
            <a:avLst/>
          </a:prstGeom>
        </p:spPr>
      </p:pic>
      <p:pic>
        <p:nvPicPr>
          <p:cNvPr id="3" name="Picture 4" descr="Diagram&#10;&#10;Description automatically generated">
            <a:extLst>
              <a:ext uri="{FF2B5EF4-FFF2-40B4-BE49-F238E27FC236}">
                <a16:creationId xmlns:a16="http://schemas.microsoft.com/office/drawing/2014/main" id="{3F970163-5FB1-420D-8ABE-DDBFAC1FD9E4}"/>
              </a:ext>
            </a:extLst>
          </p:cNvPr>
          <p:cNvPicPr>
            <a:picLocks noChangeAspect="1"/>
          </p:cNvPicPr>
          <p:nvPr/>
        </p:nvPicPr>
        <p:blipFill>
          <a:blip r:embed="rId5"/>
          <a:stretch>
            <a:fillRect/>
          </a:stretch>
        </p:blipFill>
        <p:spPr>
          <a:xfrm>
            <a:off x="10781071" y="4623619"/>
            <a:ext cx="1371600" cy="1371600"/>
          </a:xfrm>
          <a:prstGeom prst="rect">
            <a:avLst/>
          </a:prstGeom>
        </p:spPr>
      </p:pic>
      <p:sp>
        <p:nvSpPr>
          <p:cNvPr id="8" name="TextBox 7">
            <a:extLst>
              <a:ext uri="{FF2B5EF4-FFF2-40B4-BE49-F238E27FC236}">
                <a16:creationId xmlns:a16="http://schemas.microsoft.com/office/drawing/2014/main" id="{FD3174E3-79B6-4AE2-9ED4-8C448B9C23EC}"/>
              </a:ext>
            </a:extLst>
          </p:cNvPr>
          <p:cNvSpPr txBox="1"/>
          <p:nvPr/>
        </p:nvSpPr>
        <p:spPr>
          <a:xfrm>
            <a:off x="464955" y="5419529"/>
            <a:ext cx="2454442" cy="215444"/>
          </a:xfrm>
          <a:prstGeom prst="rect">
            <a:avLst/>
          </a:prstGeom>
          <a:noFill/>
        </p:spPr>
        <p:txBody>
          <a:bodyPr wrap="square" rtlCol="0">
            <a:spAutoFit/>
          </a:bodyPr>
          <a:lstStyle/>
          <a:p>
            <a:r>
              <a:rPr lang="en-GB" sz="800">
                <a:solidFill>
                  <a:schemeClr val="bg2"/>
                </a:solidFill>
                <a:effectLst/>
              </a:rPr>
              <a:t>Image credit: </a:t>
            </a:r>
            <a:r>
              <a:rPr lang="en-GB" sz="800">
                <a:solidFill>
                  <a:schemeClr val="bg2"/>
                </a:solidFill>
                <a:effectLst/>
                <a:hlinkClick r:id="rId6">
                  <a:extLst>
                    <a:ext uri="{A12FA001-AC4F-418D-AE19-62706E023703}">
                      <ahyp:hlinkClr xmlns:ahyp="http://schemas.microsoft.com/office/drawing/2018/hyperlinkcolor" val="tx"/>
                    </a:ext>
                  </a:extLst>
                </a:hlinkClick>
              </a:rPr>
              <a:t>Jeremy Bishop</a:t>
            </a:r>
            <a:r>
              <a:rPr lang="en-GB" sz="800">
                <a:solidFill>
                  <a:schemeClr val="bg2"/>
                </a:solidFill>
                <a:effectLst/>
              </a:rPr>
              <a:t> on </a:t>
            </a:r>
            <a:r>
              <a:rPr lang="en-GB" sz="800" err="1">
                <a:solidFill>
                  <a:schemeClr val="bg2"/>
                </a:solidFill>
                <a:effectLst/>
                <a:hlinkClick r:id="rId7">
                  <a:extLst>
                    <a:ext uri="{A12FA001-AC4F-418D-AE19-62706E023703}">
                      <ahyp:hlinkClr xmlns:ahyp="http://schemas.microsoft.com/office/drawing/2018/hyperlinkcolor" val="tx"/>
                    </a:ext>
                  </a:extLst>
                </a:hlinkClick>
              </a:rPr>
              <a:t>Unsplash</a:t>
            </a:r>
            <a:endParaRPr lang="en-GB" sz="800">
              <a:solidFill>
                <a:schemeClr val="bg2"/>
              </a:solidFill>
            </a:endParaRPr>
          </a:p>
        </p:txBody>
      </p:sp>
      <p:sp>
        <p:nvSpPr>
          <p:cNvPr id="10" name="TextBox 9">
            <a:extLst>
              <a:ext uri="{FF2B5EF4-FFF2-40B4-BE49-F238E27FC236}">
                <a16:creationId xmlns:a16="http://schemas.microsoft.com/office/drawing/2014/main" id="{90B10FE7-580D-BD33-2381-1FBA5AE3F4E9}"/>
              </a:ext>
            </a:extLst>
          </p:cNvPr>
          <p:cNvSpPr txBox="1"/>
          <p:nvPr/>
        </p:nvSpPr>
        <p:spPr>
          <a:xfrm>
            <a:off x="-95802" y="215423"/>
            <a:ext cx="7826310" cy="646331"/>
          </a:xfrm>
          <a:prstGeom prst="rect">
            <a:avLst/>
          </a:prstGeom>
          <a:noFill/>
        </p:spPr>
        <p:txBody>
          <a:bodyPr wrap="none" rtlCol="0">
            <a:spAutoFit/>
          </a:bodyPr>
          <a:lstStyle/>
          <a:p>
            <a:r>
              <a:rPr lang="en-GB" sz="3600" b="1">
                <a:solidFill>
                  <a:schemeClr val="bg1"/>
                </a:solidFill>
                <a:highlight>
                  <a:srgbClr val="EF6F2C"/>
                </a:highlight>
              </a:rPr>
              <a:t>Scotland’s changing climate: recent past</a:t>
            </a:r>
            <a:endParaRPr lang="en-GB" sz="3600">
              <a:solidFill>
                <a:schemeClr val="bg1"/>
              </a:solidFill>
              <a:highlight>
                <a:srgbClr val="EF6F2C"/>
              </a:highlight>
            </a:endParaRPr>
          </a:p>
        </p:txBody>
      </p:sp>
    </p:spTree>
    <p:extLst>
      <p:ext uri="{BB962C8B-B14F-4D97-AF65-F5344CB8AC3E}">
        <p14:creationId xmlns:p14="http://schemas.microsoft.com/office/powerpoint/2010/main" val="276132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dark&#10;&#10;Description automatically generated">
            <a:extLst>
              <a:ext uri="{FF2B5EF4-FFF2-40B4-BE49-F238E27FC236}">
                <a16:creationId xmlns:a16="http://schemas.microsoft.com/office/drawing/2014/main" id="{1AD95FB6-1DFC-4B02-814C-0617714FFD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6095" y="1879806"/>
            <a:ext cx="5155096" cy="3437440"/>
          </a:xfrm>
        </p:spPr>
      </p:pic>
      <p:sp>
        <p:nvSpPr>
          <p:cNvPr id="6" name="TextBox 5">
            <a:extLst>
              <a:ext uri="{FF2B5EF4-FFF2-40B4-BE49-F238E27FC236}">
                <a16:creationId xmlns:a16="http://schemas.microsoft.com/office/drawing/2014/main" id="{A4C57301-0CE7-433B-A506-DD19BD420565}"/>
              </a:ext>
            </a:extLst>
          </p:cNvPr>
          <p:cNvSpPr txBox="1"/>
          <p:nvPr/>
        </p:nvSpPr>
        <p:spPr>
          <a:xfrm>
            <a:off x="6565392" y="1879806"/>
            <a:ext cx="4855464" cy="470898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srgbClr val="5E8087"/>
                </a:solidFill>
                <a:effectLst/>
                <a:uLnTx/>
                <a:uFillTx/>
                <a:latin typeface="Calibri"/>
                <a:ea typeface="+mn-ea"/>
                <a:cs typeface="+mn-cs"/>
              </a:rPr>
              <a:t>Rainfall is increasing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a:ln>
                  <a:noFill/>
                </a:ln>
                <a:solidFill>
                  <a:srgbClr val="5E8087"/>
                </a:solidFill>
                <a:effectLst/>
                <a:uLnTx/>
                <a:uFillTx/>
                <a:latin typeface="Calibri"/>
                <a:ea typeface="+mn-ea"/>
                <a:cs typeface="+mn-cs"/>
              </a:rPr>
              <a:t>The Science:</a:t>
            </a:r>
            <a:endParaRPr kumimoji="0" lang="en-GB" sz="2500" b="0" i="1" u="none" strike="noStrike" kern="1200" cap="none" spc="0" normalizeH="0" baseline="0" noProof="0">
              <a:ln>
                <a:noFill/>
              </a:ln>
              <a:solidFill>
                <a:srgbClr val="5E8087"/>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srgbClr val="5E8087"/>
                </a:solidFill>
                <a:effectLst/>
                <a:uLnTx/>
                <a:uFillTx/>
                <a:latin typeface="Calibri"/>
                <a:ea typeface="+mn-ea"/>
                <a:cs typeface="+mn-cs"/>
              </a:rPr>
              <a:t>The last decade was 9% wetter than 1961 – 1990 average. </a:t>
            </a:r>
            <a:endParaRPr kumimoji="0" lang="en-GB" sz="2500" b="0" i="0" u="none" strike="noStrike" kern="1200" cap="none" spc="0" normalizeH="0" baseline="0" noProof="0">
              <a:ln>
                <a:noFill/>
              </a:ln>
              <a:solidFill>
                <a:srgbClr val="5E8087"/>
              </a:solidFill>
              <a:effectLst/>
              <a:uLnTx/>
              <a:uFillTx/>
              <a:latin typeface="Calibri"/>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srgbClr val="5E8087"/>
                </a:solidFill>
                <a:effectLst/>
                <a:uLnTx/>
                <a:uFillTx/>
                <a:latin typeface="Calibri"/>
                <a:ea typeface="+mn-ea"/>
                <a:cs typeface="+mn-cs"/>
              </a:rPr>
              <a:t>Biggest increases have occurred during winter - 19% wetter than 1961 – 1990 average</a:t>
            </a:r>
            <a:endParaRPr kumimoji="0" lang="en-GB" sz="2500" b="0" i="0" u="none" strike="noStrike" kern="1200" cap="none" spc="0" normalizeH="0" baseline="0" noProof="0">
              <a:ln>
                <a:noFill/>
              </a:ln>
              <a:solidFill>
                <a:srgbClr val="5E8087"/>
              </a:solidFill>
              <a:effectLst/>
              <a:uLnTx/>
              <a:uFillTx/>
              <a:latin typeface="Calibri"/>
              <a:ea typeface="+mn-ea"/>
              <a:cs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srgbClr val="5E8087"/>
                </a:solidFill>
                <a:effectLst/>
                <a:uLnTx/>
                <a:uFillTx/>
                <a:latin typeface="Calibri"/>
                <a:ea typeface="+mn-ea"/>
                <a:cs typeface="+mn-cs"/>
              </a:rPr>
              <a:t>More heavy rainfall events</a:t>
            </a:r>
            <a:endParaRPr kumimoji="0" lang="en-GB" sz="2500" b="0" i="0" u="none" strike="noStrike" kern="1200" cap="none" spc="0" normalizeH="0" baseline="0" noProof="0">
              <a:ln>
                <a:noFill/>
              </a:ln>
              <a:solidFill>
                <a:srgbClr val="5E8087"/>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500" b="1" i="1" u="none" strike="noStrike" kern="1200" cap="none" spc="0" normalizeH="0" baseline="0" noProof="0">
              <a:ln>
                <a:noFill/>
              </a:ln>
              <a:solidFill>
                <a:srgbClr val="5E8087"/>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a:ln>
                  <a:noFill/>
                </a:ln>
                <a:solidFill>
                  <a:srgbClr val="5E8087"/>
                </a:solidFill>
                <a:effectLst/>
                <a:uLnTx/>
                <a:uFillTx/>
                <a:latin typeface="Calibri"/>
                <a:ea typeface="+mn-ea"/>
                <a:cs typeface="+mn-cs"/>
              </a:rPr>
              <a:t>Changing weather:</a:t>
            </a:r>
            <a:endParaRPr kumimoji="0" lang="en-GB" sz="2500" b="1" i="1" u="none" strike="noStrike" kern="1200" cap="none" spc="0" normalizeH="0" baseline="0" noProof="0">
              <a:ln>
                <a:noFill/>
              </a:ln>
              <a:solidFill>
                <a:srgbClr val="5E8087"/>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500" b="0" i="0" u="none" strike="noStrike" kern="1200" cap="none" spc="0" normalizeH="0" baseline="0" noProof="0">
              <a:ln>
                <a:noFill/>
              </a:ln>
              <a:solidFill>
                <a:srgbClr val="5E8087"/>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500" b="0" i="0" u="none" strike="noStrike" kern="1200" cap="none" spc="0" normalizeH="0" baseline="0" noProof="0">
              <a:ln>
                <a:noFill/>
              </a:ln>
              <a:solidFill>
                <a:srgbClr val="5E8087"/>
              </a:solidFill>
              <a:effectLst/>
              <a:uLnTx/>
              <a:uFillTx/>
              <a:latin typeface="Calibri"/>
              <a:ea typeface="+mn-ea"/>
              <a:cs typeface="+mn-cs"/>
            </a:endParaRPr>
          </a:p>
        </p:txBody>
      </p:sp>
      <p:pic>
        <p:nvPicPr>
          <p:cNvPr id="3" name="Picture 3" descr="A picture containing application&#10;&#10;Description automatically generated">
            <a:extLst>
              <a:ext uri="{FF2B5EF4-FFF2-40B4-BE49-F238E27FC236}">
                <a16:creationId xmlns:a16="http://schemas.microsoft.com/office/drawing/2014/main" id="{3DB6FD88-C484-4685-A4F8-B658E94CE541}"/>
              </a:ext>
            </a:extLst>
          </p:cNvPr>
          <p:cNvPicPr>
            <a:picLocks noChangeAspect="1"/>
          </p:cNvPicPr>
          <p:nvPr/>
        </p:nvPicPr>
        <p:blipFill>
          <a:blip r:embed="rId4"/>
          <a:stretch>
            <a:fillRect/>
          </a:stretch>
        </p:blipFill>
        <p:spPr>
          <a:xfrm>
            <a:off x="9393437" y="5122118"/>
            <a:ext cx="1554111" cy="1263445"/>
          </a:xfrm>
          <a:prstGeom prst="rect">
            <a:avLst/>
          </a:prstGeom>
        </p:spPr>
      </p:pic>
      <p:pic>
        <p:nvPicPr>
          <p:cNvPr id="4" name="Picture 4" descr="Diagram, application&#10;&#10;Description automatically generated">
            <a:extLst>
              <a:ext uri="{FF2B5EF4-FFF2-40B4-BE49-F238E27FC236}">
                <a16:creationId xmlns:a16="http://schemas.microsoft.com/office/drawing/2014/main" id="{1CC03A8C-1C6D-4A45-AB6E-F2FF33AB79D9}"/>
              </a:ext>
            </a:extLst>
          </p:cNvPr>
          <p:cNvPicPr>
            <a:picLocks noChangeAspect="1"/>
          </p:cNvPicPr>
          <p:nvPr/>
        </p:nvPicPr>
        <p:blipFill>
          <a:blip r:embed="rId5"/>
          <a:stretch>
            <a:fillRect/>
          </a:stretch>
        </p:blipFill>
        <p:spPr>
          <a:xfrm>
            <a:off x="10820400" y="5077565"/>
            <a:ext cx="1371600" cy="1352550"/>
          </a:xfrm>
          <a:prstGeom prst="rect">
            <a:avLst/>
          </a:prstGeom>
        </p:spPr>
      </p:pic>
      <p:sp>
        <p:nvSpPr>
          <p:cNvPr id="8" name="TextBox 7">
            <a:extLst>
              <a:ext uri="{FF2B5EF4-FFF2-40B4-BE49-F238E27FC236}">
                <a16:creationId xmlns:a16="http://schemas.microsoft.com/office/drawing/2014/main" id="{4B4CA38C-61E6-4E2C-B609-6108AF723728}"/>
              </a:ext>
            </a:extLst>
          </p:cNvPr>
          <p:cNvSpPr txBox="1"/>
          <p:nvPr/>
        </p:nvSpPr>
        <p:spPr>
          <a:xfrm>
            <a:off x="546095" y="5101802"/>
            <a:ext cx="2454442" cy="215444"/>
          </a:xfrm>
          <a:prstGeom prst="rect">
            <a:avLst/>
          </a:prstGeom>
          <a:noFill/>
        </p:spPr>
        <p:txBody>
          <a:bodyPr wrap="square" rtlCol="0">
            <a:spAutoFit/>
          </a:bodyPr>
          <a:lstStyle/>
          <a:p>
            <a:r>
              <a:rPr lang="en-GB" sz="800">
                <a:solidFill>
                  <a:schemeClr val="bg2"/>
                </a:solidFill>
              </a:rPr>
              <a:t>Image credit: </a:t>
            </a:r>
            <a:r>
              <a:rPr lang="en-GB" sz="800">
                <a:solidFill>
                  <a:schemeClr val="bg2"/>
                </a:solidFill>
                <a:hlinkClick r:id="rId6">
                  <a:extLst>
                    <a:ext uri="{A12FA001-AC4F-418D-AE19-62706E023703}">
                      <ahyp:hlinkClr xmlns:ahyp="http://schemas.microsoft.com/office/drawing/2018/hyperlinkcolor" val="tx"/>
                    </a:ext>
                  </a:extLst>
                </a:hlinkClick>
              </a:rPr>
              <a:t>Charlie </a:t>
            </a:r>
            <a:r>
              <a:rPr lang="en-GB" sz="800" err="1">
                <a:solidFill>
                  <a:schemeClr val="bg2"/>
                </a:solidFill>
                <a:hlinkClick r:id="rId6">
                  <a:extLst>
                    <a:ext uri="{A12FA001-AC4F-418D-AE19-62706E023703}">
                      <ahyp:hlinkClr xmlns:ahyp="http://schemas.microsoft.com/office/drawing/2018/hyperlinkcolor" val="tx"/>
                    </a:ext>
                  </a:extLst>
                </a:hlinkClick>
              </a:rPr>
              <a:t>Deets</a:t>
            </a:r>
            <a:r>
              <a:rPr lang="en-GB" sz="800">
                <a:solidFill>
                  <a:schemeClr val="bg2"/>
                </a:solidFill>
              </a:rPr>
              <a:t> on </a:t>
            </a:r>
            <a:r>
              <a:rPr lang="en-GB" sz="800" err="1">
                <a:solidFill>
                  <a:schemeClr val="bg2"/>
                </a:solidFill>
                <a:hlinkClick r:id="rId7">
                  <a:extLst>
                    <a:ext uri="{A12FA001-AC4F-418D-AE19-62706E023703}">
                      <ahyp:hlinkClr xmlns:ahyp="http://schemas.microsoft.com/office/drawing/2018/hyperlinkcolor" val="tx"/>
                    </a:ext>
                  </a:extLst>
                </a:hlinkClick>
              </a:rPr>
              <a:t>Unsplash</a:t>
            </a:r>
            <a:r>
              <a:rPr lang="en-GB" sz="800">
                <a:solidFill>
                  <a:schemeClr val="bg2"/>
                </a:solidFill>
              </a:rPr>
              <a:t> </a:t>
            </a:r>
          </a:p>
        </p:txBody>
      </p:sp>
      <p:sp>
        <p:nvSpPr>
          <p:cNvPr id="10" name="TextBox 9">
            <a:extLst>
              <a:ext uri="{FF2B5EF4-FFF2-40B4-BE49-F238E27FC236}">
                <a16:creationId xmlns:a16="http://schemas.microsoft.com/office/drawing/2014/main" id="{27B127CD-3332-C499-99AD-71B79FD398F0}"/>
              </a:ext>
            </a:extLst>
          </p:cNvPr>
          <p:cNvSpPr txBox="1"/>
          <p:nvPr/>
        </p:nvSpPr>
        <p:spPr>
          <a:xfrm>
            <a:off x="-95802" y="215423"/>
            <a:ext cx="7826310" cy="646331"/>
          </a:xfrm>
          <a:prstGeom prst="rect">
            <a:avLst/>
          </a:prstGeom>
          <a:noFill/>
        </p:spPr>
        <p:txBody>
          <a:bodyPr wrap="none" rtlCol="0">
            <a:spAutoFit/>
          </a:bodyPr>
          <a:lstStyle/>
          <a:p>
            <a:r>
              <a:rPr lang="en-GB" sz="3600" b="1">
                <a:solidFill>
                  <a:schemeClr val="bg1"/>
                </a:solidFill>
                <a:highlight>
                  <a:srgbClr val="EF6F2C"/>
                </a:highlight>
              </a:rPr>
              <a:t>Scotland’s changing climate: recent past</a:t>
            </a:r>
            <a:endParaRPr lang="en-GB" sz="3600">
              <a:solidFill>
                <a:schemeClr val="bg1"/>
              </a:solidFill>
              <a:highlight>
                <a:srgbClr val="EF6F2C"/>
              </a:highlight>
            </a:endParaRPr>
          </a:p>
        </p:txBody>
      </p:sp>
    </p:spTree>
    <p:extLst>
      <p:ext uri="{BB962C8B-B14F-4D97-AF65-F5344CB8AC3E}">
        <p14:creationId xmlns:p14="http://schemas.microsoft.com/office/powerpoint/2010/main" val="366496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2CF3BB-B0A3-4365-A035-37FD28A386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1950" y="1673351"/>
            <a:ext cx="6121145" cy="4081121"/>
          </a:xfrm>
        </p:spPr>
      </p:pic>
      <p:sp>
        <p:nvSpPr>
          <p:cNvPr id="6" name="TextBox 5">
            <a:extLst>
              <a:ext uri="{FF2B5EF4-FFF2-40B4-BE49-F238E27FC236}">
                <a16:creationId xmlns:a16="http://schemas.microsoft.com/office/drawing/2014/main" id="{62F79020-5768-4685-A24C-C1AD286C42F8}"/>
              </a:ext>
            </a:extLst>
          </p:cNvPr>
          <p:cNvSpPr txBox="1"/>
          <p:nvPr/>
        </p:nvSpPr>
        <p:spPr>
          <a:xfrm>
            <a:off x="7114032" y="1879806"/>
            <a:ext cx="4306824" cy="355481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a:ln>
                  <a:noFill/>
                </a:ln>
                <a:solidFill>
                  <a:srgbClr val="5E8087"/>
                </a:solidFill>
                <a:effectLst/>
                <a:uLnTx/>
                <a:uFillTx/>
                <a:latin typeface="Calibri"/>
                <a:ea typeface="+mn-ea"/>
                <a:cs typeface="+mn-cs"/>
              </a:rPr>
              <a:t>Sea level is rising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a:ln>
                  <a:noFill/>
                </a:ln>
                <a:solidFill>
                  <a:srgbClr val="5E8087"/>
                </a:solidFill>
                <a:effectLst/>
                <a:uLnTx/>
                <a:uFillTx/>
                <a:latin typeface="Calibri"/>
                <a:ea typeface="+mn-ea"/>
                <a:cs typeface="Calibri"/>
              </a:rPr>
              <a:t>The Science:</a:t>
            </a:r>
            <a:endParaRPr kumimoji="0" lang="en-GB" sz="2500" b="1" i="1" u="none" strike="noStrike" kern="1200" cap="none" spc="0" normalizeH="0" baseline="0" noProof="0">
              <a:ln>
                <a:noFill/>
              </a:ln>
              <a:solidFill>
                <a:srgbClr val="5E8087"/>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500" b="0" i="0" u="none" strike="noStrike" kern="1200" cap="none" spc="0" normalizeH="0" baseline="0" noProof="0">
                <a:ln>
                  <a:noFill/>
                </a:ln>
                <a:solidFill>
                  <a:srgbClr val="5E8087"/>
                </a:solidFill>
                <a:effectLst/>
                <a:uLnTx/>
                <a:uFillTx/>
                <a:latin typeface="Calibri"/>
                <a:ea typeface="+mn-ea"/>
                <a:cs typeface="+mn-cs"/>
              </a:rPr>
              <a:t>Mean sea level around the UK has risen by approx. 1.4mm per year since the start of the 20</a:t>
            </a:r>
            <a:r>
              <a:rPr kumimoji="0" lang="en-GB" sz="2500" b="0" i="0" u="none" strike="noStrike" kern="1200" cap="none" spc="0" normalizeH="0" baseline="30000" noProof="0">
                <a:ln>
                  <a:noFill/>
                </a:ln>
                <a:solidFill>
                  <a:srgbClr val="5E8087"/>
                </a:solidFill>
                <a:effectLst/>
                <a:uLnTx/>
                <a:uFillTx/>
                <a:latin typeface="Calibri"/>
                <a:ea typeface="+mn-ea"/>
                <a:cs typeface="+mn-cs"/>
              </a:rPr>
              <a:t>th</a:t>
            </a:r>
            <a:r>
              <a:rPr kumimoji="0" lang="en-GB" sz="2500" b="0" i="0" u="none" strike="noStrike" kern="1200" cap="none" spc="0" normalizeH="0" baseline="0" noProof="0">
                <a:ln>
                  <a:noFill/>
                </a:ln>
                <a:solidFill>
                  <a:srgbClr val="5E8087"/>
                </a:solidFill>
                <a:effectLst/>
                <a:uLnTx/>
                <a:uFillTx/>
                <a:latin typeface="Calibri"/>
                <a:ea typeface="+mn-ea"/>
                <a:cs typeface="+mn-cs"/>
              </a:rPr>
              <a:t> Centenary.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500" b="1" i="1" u="none" strike="noStrike" kern="1200" cap="none" spc="0" normalizeH="0" baseline="0" noProof="0">
              <a:ln>
                <a:noFill/>
              </a:ln>
              <a:solidFill>
                <a:srgbClr val="5E8087"/>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500" b="1" i="1" u="none" strike="noStrike" kern="1200" cap="none" spc="0" normalizeH="0" baseline="0" noProof="0">
                <a:ln>
                  <a:noFill/>
                </a:ln>
                <a:solidFill>
                  <a:srgbClr val="5E8087"/>
                </a:solidFill>
                <a:effectLst/>
                <a:uLnTx/>
                <a:uFillTx/>
                <a:latin typeface="Calibri"/>
                <a:ea typeface="+mn-ea"/>
                <a:cs typeface="Calibri"/>
              </a:rPr>
              <a:t>Changing environment: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500" b="0" i="0" u="none" strike="noStrike" kern="1200" cap="none" spc="0" normalizeH="0" baseline="0" noProof="0">
              <a:ln>
                <a:noFill/>
              </a:ln>
              <a:solidFill>
                <a:srgbClr val="5E8087"/>
              </a:solidFill>
              <a:effectLst/>
              <a:uLnTx/>
              <a:uFillTx/>
              <a:latin typeface="Calibri"/>
              <a:ea typeface="+mn-ea"/>
              <a:cs typeface="+mn-cs"/>
            </a:endParaRPr>
          </a:p>
        </p:txBody>
      </p:sp>
      <p:pic>
        <p:nvPicPr>
          <p:cNvPr id="3" name="Picture 3" descr="Application, logo, company name&#10;&#10;Description automatically generated">
            <a:extLst>
              <a:ext uri="{FF2B5EF4-FFF2-40B4-BE49-F238E27FC236}">
                <a16:creationId xmlns:a16="http://schemas.microsoft.com/office/drawing/2014/main" id="{5357F983-56FF-488E-BD89-D7824102322E}"/>
              </a:ext>
            </a:extLst>
          </p:cNvPr>
          <p:cNvPicPr>
            <a:picLocks noChangeAspect="1"/>
          </p:cNvPicPr>
          <p:nvPr/>
        </p:nvPicPr>
        <p:blipFill>
          <a:blip r:embed="rId4"/>
          <a:stretch>
            <a:fillRect/>
          </a:stretch>
        </p:blipFill>
        <p:spPr>
          <a:xfrm>
            <a:off x="10306050" y="4363822"/>
            <a:ext cx="1524000" cy="1390650"/>
          </a:xfrm>
          <a:prstGeom prst="rect">
            <a:avLst/>
          </a:prstGeom>
        </p:spPr>
      </p:pic>
      <p:sp>
        <p:nvSpPr>
          <p:cNvPr id="8" name="TextBox 7">
            <a:extLst>
              <a:ext uri="{FF2B5EF4-FFF2-40B4-BE49-F238E27FC236}">
                <a16:creationId xmlns:a16="http://schemas.microsoft.com/office/drawing/2014/main" id="{1811ACC1-C71F-4D73-9CED-7C5945418B22}"/>
              </a:ext>
            </a:extLst>
          </p:cNvPr>
          <p:cNvSpPr txBox="1"/>
          <p:nvPr/>
        </p:nvSpPr>
        <p:spPr>
          <a:xfrm>
            <a:off x="361950" y="5539028"/>
            <a:ext cx="2454442" cy="461665"/>
          </a:xfrm>
          <a:prstGeom prst="rect">
            <a:avLst/>
          </a:prstGeom>
          <a:noFill/>
        </p:spPr>
        <p:txBody>
          <a:bodyPr wrap="square" rtlCol="0">
            <a:spAutoFit/>
          </a:bodyPr>
          <a:lstStyle/>
          <a:p>
            <a:r>
              <a:rPr lang="en-GB" sz="800">
                <a:solidFill>
                  <a:schemeClr val="bg2"/>
                </a:solidFill>
              </a:rPr>
              <a:t>Image credit: Joachim </a:t>
            </a:r>
            <a:r>
              <a:rPr lang="en-GB" sz="800" err="1">
                <a:solidFill>
                  <a:schemeClr val="bg2"/>
                </a:solidFill>
              </a:rPr>
              <a:t>Pressl</a:t>
            </a:r>
            <a:r>
              <a:rPr lang="en-GB" sz="800">
                <a:solidFill>
                  <a:schemeClr val="bg2"/>
                </a:solidFill>
              </a:rPr>
              <a:t> on </a:t>
            </a:r>
            <a:r>
              <a:rPr lang="en-GB" sz="800" err="1">
                <a:solidFill>
                  <a:schemeClr val="bg2"/>
                </a:solidFill>
              </a:rPr>
              <a:t>Unsplash</a:t>
            </a:r>
            <a:endParaRPr lang="en-GB" sz="800">
              <a:solidFill>
                <a:schemeClr val="bg2"/>
              </a:solidFill>
            </a:endParaRPr>
          </a:p>
          <a:p>
            <a:br>
              <a:rPr lang="en-GB" sz="800">
                <a:solidFill>
                  <a:schemeClr val="bg2"/>
                </a:solidFill>
              </a:rPr>
            </a:br>
            <a:endParaRPr lang="en-GB" sz="800">
              <a:solidFill>
                <a:schemeClr val="bg2"/>
              </a:solidFill>
            </a:endParaRPr>
          </a:p>
        </p:txBody>
      </p:sp>
      <p:sp>
        <p:nvSpPr>
          <p:cNvPr id="9" name="TextBox 8">
            <a:extLst>
              <a:ext uri="{FF2B5EF4-FFF2-40B4-BE49-F238E27FC236}">
                <a16:creationId xmlns:a16="http://schemas.microsoft.com/office/drawing/2014/main" id="{A0D9D44D-BECD-E9A2-DA82-DFFBC76B2126}"/>
              </a:ext>
            </a:extLst>
          </p:cNvPr>
          <p:cNvSpPr txBox="1"/>
          <p:nvPr/>
        </p:nvSpPr>
        <p:spPr>
          <a:xfrm>
            <a:off x="-95802" y="215423"/>
            <a:ext cx="7826310" cy="646331"/>
          </a:xfrm>
          <a:prstGeom prst="rect">
            <a:avLst/>
          </a:prstGeom>
          <a:noFill/>
        </p:spPr>
        <p:txBody>
          <a:bodyPr wrap="none" rtlCol="0">
            <a:spAutoFit/>
          </a:bodyPr>
          <a:lstStyle/>
          <a:p>
            <a:r>
              <a:rPr lang="en-GB" sz="3600" b="1">
                <a:solidFill>
                  <a:schemeClr val="bg1"/>
                </a:solidFill>
                <a:highlight>
                  <a:srgbClr val="EF6F2C"/>
                </a:highlight>
              </a:rPr>
              <a:t>Scotland’s changing climate: recent past</a:t>
            </a:r>
            <a:endParaRPr lang="en-GB" sz="3600">
              <a:solidFill>
                <a:schemeClr val="bg1"/>
              </a:solidFill>
              <a:highlight>
                <a:srgbClr val="EF6F2C"/>
              </a:highlight>
            </a:endParaRPr>
          </a:p>
        </p:txBody>
      </p:sp>
    </p:spTree>
    <p:extLst>
      <p:ext uri="{BB962C8B-B14F-4D97-AF65-F5344CB8AC3E}">
        <p14:creationId xmlns:p14="http://schemas.microsoft.com/office/powerpoint/2010/main" val="34594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3620-5CD7-A599-CAB0-D1D01C733FA9}"/>
              </a:ext>
            </a:extLst>
          </p:cNvPr>
          <p:cNvSpPr>
            <a:spLocks noGrp="1"/>
          </p:cNvSpPr>
          <p:nvPr>
            <p:ph type="title"/>
          </p:nvPr>
        </p:nvSpPr>
        <p:spPr/>
        <p:txBody>
          <a:bodyPr/>
          <a:lstStyle/>
          <a:p>
            <a:endParaRPr lang="en-GB"/>
          </a:p>
        </p:txBody>
      </p:sp>
      <p:sp>
        <p:nvSpPr>
          <p:cNvPr id="5" name="TextBox 4">
            <a:extLst>
              <a:ext uri="{FF2B5EF4-FFF2-40B4-BE49-F238E27FC236}">
                <a16:creationId xmlns:a16="http://schemas.microsoft.com/office/drawing/2014/main" id="{38E46A77-AF17-4432-8C86-A97CBB5E52B8}"/>
              </a:ext>
            </a:extLst>
          </p:cNvPr>
          <p:cNvSpPr txBox="1"/>
          <p:nvPr/>
        </p:nvSpPr>
        <p:spPr>
          <a:xfrm>
            <a:off x="2734083" y="5718783"/>
            <a:ext cx="2454442" cy="461665"/>
          </a:xfrm>
          <a:prstGeom prst="rect">
            <a:avLst/>
          </a:prstGeom>
          <a:noFill/>
        </p:spPr>
        <p:txBody>
          <a:bodyPr wrap="square" rtlCol="0">
            <a:spAutoFit/>
          </a:bodyPr>
          <a:lstStyle/>
          <a:p>
            <a:r>
              <a:rPr lang="en-GB" sz="800">
                <a:solidFill>
                  <a:schemeClr val="bg2"/>
                </a:solidFill>
              </a:rPr>
              <a:t>Image credit Antoine Fabre on </a:t>
            </a:r>
            <a:r>
              <a:rPr lang="en-GB" sz="800" err="1">
                <a:solidFill>
                  <a:schemeClr val="bg2"/>
                </a:solidFill>
              </a:rPr>
              <a:t>Unsplash</a:t>
            </a:r>
            <a:r>
              <a:rPr lang="en-GB" sz="800">
                <a:solidFill>
                  <a:schemeClr val="bg2"/>
                </a:solidFill>
              </a:rPr>
              <a:t> </a:t>
            </a:r>
          </a:p>
          <a:p>
            <a:br>
              <a:rPr lang="en-GB" sz="800">
                <a:solidFill>
                  <a:schemeClr val="bg2"/>
                </a:solidFill>
              </a:rPr>
            </a:br>
            <a:endParaRPr lang="en-GB" sz="800">
              <a:solidFill>
                <a:schemeClr val="bg2"/>
              </a:solidFill>
            </a:endParaRPr>
          </a:p>
        </p:txBody>
      </p:sp>
      <p:pic>
        <p:nvPicPr>
          <p:cNvPr id="7" name="Picture 6" descr="A body of water with trees in the background&#10;&#10;Description automatically generated with medium confidence">
            <a:extLst>
              <a:ext uri="{FF2B5EF4-FFF2-40B4-BE49-F238E27FC236}">
                <a16:creationId xmlns:a16="http://schemas.microsoft.com/office/drawing/2014/main" id="{5E669DFE-9AAE-CAE6-2CC1-E8F869942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117" y="1270205"/>
            <a:ext cx="6781800" cy="5086350"/>
          </a:xfrm>
          <a:prstGeom prst="rect">
            <a:avLst/>
          </a:prstGeom>
        </p:spPr>
      </p:pic>
      <p:sp>
        <p:nvSpPr>
          <p:cNvPr id="8" name="Content Placeholder 2">
            <a:extLst>
              <a:ext uri="{FF2B5EF4-FFF2-40B4-BE49-F238E27FC236}">
                <a16:creationId xmlns:a16="http://schemas.microsoft.com/office/drawing/2014/main" id="{AEB5027C-AB80-4C72-F4E6-33E10FDC078F}"/>
              </a:ext>
            </a:extLst>
          </p:cNvPr>
          <p:cNvSpPr txBox="1">
            <a:spLocks/>
          </p:cNvSpPr>
          <p:nvPr/>
        </p:nvSpPr>
        <p:spPr>
          <a:xfrm>
            <a:off x="3135321" y="2541609"/>
            <a:ext cx="5920633" cy="2274904"/>
          </a:xfrm>
          <a:prstGeom prst="rect">
            <a:avLst/>
          </a:prstGeom>
          <a:solidFill>
            <a:schemeClr val="bg1">
              <a:lumMod val="95000"/>
              <a:alpha val="68000"/>
            </a:schemeClr>
          </a:solidFill>
        </p:spPr>
        <p:txBody>
          <a:bodyPr/>
          <a:lstStyle>
            <a:lvl1pPr marL="342900" indent="-342900" algn="l" defTabSz="457200" rtl="0" eaLnBrk="1" latinLnBrk="0" hangingPunct="1">
              <a:spcBef>
                <a:spcPct val="20000"/>
              </a:spcBef>
              <a:buFont typeface="Arial"/>
              <a:buChar char="•"/>
              <a:defRPr sz="3000" kern="1200">
                <a:solidFill>
                  <a:srgbClr val="59777D"/>
                </a:solidFill>
                <a:latin typeface="+mn-lt"/>
                <a:ea typeface="+mn-ea"/>
                <a:cs typeface="+mn-cs"/>
              </a:defRPr>
            </a:lvl1pPr>
            <a:lvl2pPr marL="742950" indent="-285750" algn="l" defTabSz="457200" rtl="0" eaLnBrk="1" latinLnBrk="0" hangingPunct="1">
              <a:spcBef>
                <a:spcPct val="20000"/>
              </a:spcBef>
              <a:buFont typeface="Arial"/>
              <a:buChar char="–"/>
              <a:defRPr sz="2700" b="0" kern="1200">
                <a:solidFill>
                  <a:srgbClr val="59777D"/>
                </a:solidFill>
                <a:latin typeface="+mn-lt"/>
                <a:ea typeface="+mn-ea"/>
                <a:cs typeface="+mn-cs"/>
              </a:defRPr>
            </a:lvl2pPr>
            <a:lvl3pPr marL="1143000" indent="-228600" algn="l" defTabSz="457200" rtl="0" eaLnBrk="1" latinLnBrk="0" hangingPunct="1">
              <a:spcBef>
                <a:spcPct val="20000"/>
              </a:spcBef>
              <a:buFont typeface="Arial"/>
              <a:buChar char="•"/>
              <a:defRPr sz="2400" b="0" kern="1200">
                <a:solidFill>
                  <a:srgbClr val="59777D"/>
                </a:solidFill>
                <a:latin typeface="+mn-lt"/>
                <a:ea typeface="+mn-ea"/>
                <a:cs typeface="+mn-cs"/>
              </a:defRPr>
            </a:lvl3pPr>
            <a:lvl4pPr marL="1600200" indent="-228600" algn="l" defTabSz="457200" rtl="0" eaLnBrk="1" latinLnBrk="0" hangingPunct="1">
              <a:spcBef>
                <a:spcPct val="20000"/>
              </a:spcBef>
              <a:buFont typeface="Arial"/>
              <a:buChar char="–"/>
              <a:defRPr sz="2000" b="0" kern="1200">
                <a:solidFill>
                  <a:srgbClr val="59777D"/>
                </a:solidFill>
                <a:latin typeface="+mn-lt"/>
                <a:ea typeface="+mn-ea"/>
                <a:cs typeface="+mn-cs"/>
              </a:defRPr>
            </a:lvl4pPr>
            <a:lvl5pPr marL="2057400" indent="-228600" algn="l" defTabSz="457200" rtl="0" eaLnBrk="1" latinLnBrk="0" hangingPunct="1">
              <a:spcBef>
                <a:spcPct val="20000"/>
              </a:spcBef>
              <a:buFont typeface="Arial"/>
              <a:buChar char="»"/>
              <a:defRPr sz="2000" b="0" kern="1200">
                <a:solidFill>
                  <a:srgbClr val="59777D"/>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GB" sz="3500">
                <a:solidFill>
                  <a:srgbClr val="5E8087"/>
                </a:solidFill>
              </a:rPr>
              <a:t>The </a:t>
            </a:r>
            <a:r>
              <a:rPr lang="en-GB" sz="3500" b="1">
                <a:solidFill>
                  <a:srgbClr val="5E8087"/>
                </a:solidFill>
              </a:rPr>
              <a:t>changes</a:t>
            </a:r>
            <a:r>
              <a:rPr lang="en-GB" sz="3500">
                <a:solidFill>
                  <a:srgbClr val="5E8087"/>
                </a:solidFill>
              </a:rPr>
              <a:t> in climate that we are already experiencing are projected to </a:t>
            </a:r>
            <a:r>
              <a:rPr lang="en-GB" sz="3500" b="1">
                <a:solidFill>
                  <a:srgbClr val="5E8087"/>
                </a:solidFill>
              </a:rPr>
              <a:t>continue</a:t>
            </a:r>
            <a:r>
              <a:rPr lang="en-GB" sz="3500">
                <a:solidFill>
                  <a:srgbClr val="5E8087"/>
                </a:solidFill>
              </a:rPr>
              <a:t> and </a:t>
            </a:r>
            <a:r>
              <a:rPr lang="en-GB" sz="3500" b="1">
                <a:solidFill>
                  <a:srgbClr val="5E8087"/>
                </a:solidFill>
              </a:rPr>
              <a:t>intensify</a:t>
            </a:r>
          </a:p>
        </p:txBody>
      </p:sp>
    </p:spTree>
    <p:extLst>
      <p:ext uri="{BB962C8B-B14F-4D97-AF65-F5344CB8AC3E}">
        <p14:creationId xmlns:p14="http://schemas.microsoft.com/office/powerpoint/2010/main" val="396970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9C48687-D88C-419C-9229-70F8B14089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29958" y="1268149"/>
            <a:ext cx="7687466" cy="5116712"/>
          </a:xfrm>
        </p:spPr>
      </p:pic>
      <p:pic>
        <p:nvPicPr>
          <p:cNvPr id="6" name="Picture 5" descr="Icon&#10;&#10;Description automatically generated">
            <a:extLst>
              <a:ext uri="{FF2B5EF4-FFF2-40B4-BE49-F238E27FC236}">
                <a16:creationId xmlns:a16="http://schemas.microsoft.com/office/drawing/2014/main" id="{BB0B098A-60C2-44BB-AD33-A8D0258287C6}"/>
              </a:ext>
            </a:extLst>
          </p:cNvPr>
          <p:cNvPicPr>
            <a:picLocks noChangeAspect="1"/>
          </p:cNvPicPr>
          <p:nvPr/>
        </p:nvPicPr>
        <p:blipFill>
          <a:blip r:embed="rId4"/>
          <a:stretch>
            <a:fillRect/>
          </a:stretch>
        </p:blipFill>
        <p:spPr>
          <a:xfrm>
            <a:off x="452762" y="1760093"/>
            <a:ext cx="3009001" cy="4072729"/>
          </a:xfrm>
          <a:prstGeom prst="rect">
            <a:avLst/>
          </a:prstGeom>
        </p:spPr>
      </p:pic>
      <p:pic>
        <p:nvPicPr>
          <p:cNvPr id="9" name="Picture 8">
            <a:extLst>
              <a:ext uri="{FF2B5EF4-FFF2-40B4-BE49-F238E27FC236}">
                <a16:creationId xmlns:a16="http://schemas.microsoft.com/office/drawing/2014/main" id="{F736B0F3-E217-40CD-8B83-98E24DDDBC66}"/>
              </a:ext>
            </a:extLst>
          </p:cNvPr>
          <p:cNvPicPr>
            <a:picLocks noChangeAspect="1"/>
          </p:cNvPicPr>
          <p:nvPr/>
        </p:nvPicPr>
        <p:blipFill rotWithShape="1">
          <a:blip r:embed="rId5"/>
          <a:srcRect b="72472"/>
          <a:stretch/>
        </p:blipFill>
        <p:spPr>
          <a:xfrm>
            <a:off x="7689357" y="1519458"/>
            <a:ext cx="4140926" cy="770981"/>
          </a:xfrm>
          <a:prstGeom prst="rect">
            <a:avLst/>
          </a:prstGeom>
        </p:spPr>
      </p:pic>
      <p:pic>
        <p:nvPicPr>
          <p:cNvPr id="10" name="Picture 9">
            <a:extLst>
              <a:ext uri="{FF2B5EF4-FFF2-40B4-BE49-F238E27FC236}">
                <a16:creationId xmlns:a16="http://schemas.microsoft.com/office/drawing/2014/main" id="{B945E296-B82F-49BA-961F-EC2D604BBE5D}"/>
              </a:ext>
            </a:extLst>
          </p:cNvPr>
          <p:cNvPicPr>
            <a:picLocks noChangeAspect="1"/>
          </p:cNvPicPr>
          <p:nvPr/>
        </p:nvPicPr>
        <p:blipFill>
          <a:blip r:embed="rId6"/>
          <a:stretch>
            <a:fillRect/>
          </a:stretch>
        </p:blipFill>
        <p:spPr>
          <a:xfrm>
            <a:off x="7689357" y="4460961"/>
            <a:ext cx="3909632" cy="1808309"/>
          </a:xfrm>
          <a:prstGeom prst="rect">
            <a:avLst/>
          </a:prstGeom>
        </p:spPr>
      </p:pic>
      <p:pic>
        <p:nvPicPr>
          <p:cNvPr id="18" name="Picture 17">
            <a:extLst>
              <a:ext uri="{FF2B5EF4-FFF2-40B4-BE49-F238E27FC236}">
                <a16:creationId xmlns:a16="http://schemas.microsoft.com/office/drawing/2014/main" id="{A957E7F9-AF5F-435E-9CC0-537838537A83}"/>
              </a:ext>
            </a:extLst>
          </p:cNvPr>
          <p:cNvPicPr>
            <a:picLocks noChangeAspect="1"/>
          </p:cNvPicPr>
          <p:nvPr/>
        </p:nvPicPr>
        <p:blipFill rotWithShape="1">
          <a:blip r:embed="rId5"/>
          <a:srcRect t="31725"/>
          <a:stretch/>
        </p:blipFill>
        <p:spPr>
          <a:xfrm>
            <a:off x="7689357" y="2409641"/>
            <a:ext cx="4140926" cy="1912197"/>
          </a:xfrm>
          <a:prstGeom prst="rect">
            <a:avLst/>
          </a:prstGeom>
        </p:spPr>
      </p:pic>
      <p:sp>
        <p:nvSpPr>
          <p:cNvPr id="11" name="Title 1">
            <a:extLst>
              <a:ext uri="{FF2B5EF4-FFF2-40B4-BE49-F238E27FC236}">
                <a16:creationId xmlns:a16="http://schemas.microsoft.com/office/drawing/2014/main" id="{7091026A-3B6A-436D-AB7D-21067B811584}"/>
              </a:ext>
            </a:extLst>
          </p:cNvPr>
          <p:cNvSpPr txBox="1">
            <a:spLocks/>
          </p:cNvSpPr>
          <p:nvPr/>
        </p:nvSpPr>
        <p:spPr>
          <a:xfrm>
            <a:off x="6581740" y="293723"/>
            <a:ext cx="3383902" cy="855224"/>
          </a:xfrm>
          <a:prstGeom prst="rect">
            <a:avLst/>
          </a:prstGeom>
        </p:spPr>
        <p:txBody>
          <a:bodyPr>
            <a:normAutofit/>
          </a:bodyPr>
          <a:lstStyle>
            <a:lvl1pPr algn="l" defTabSz="457200" rtl="0" eaLnBrk="1" latinLnBrk="0" hangingPunct="1">
              <a:spcBef>
                <a:spcPct val="0"/>
              </a:spcBef>
              <a:buNone/>
              <a:defRPr sz="3000" kern="1200">
                <a:solidFill>
                  <a:schemeClr val="bg1"/>
                </a:solidFill>
                <a:latin typeface="+mj-lt"/>
                <a:ea typeface="+mj-ea"/>
                <a:cs typeface="+mj-cs"/>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endParaRPr kumimoji="0" lang="en-GB" sz="3200" b="1" i="0" u="none" strike="noStrike" kern="1200" cap="none" spc="0" normalizeH="0" baseline="0" noProof="0">
              <a:ln>
                <a:noFill/>
              </a:ln>
              <a:solidFill>
                <a:prstClr val="white"/>
              </a:solidFill>
              <a:effectLst/>
              <a:uLnTx/>
              <a:uFillTx/>
              <a:latin typeface="Calibri"/>
              <a:ea typeface="+mj-ea"/>
              <a:cs typeface="+mj-cs"/>
            </a:endParaRPr>
          </a:p>
        </p:txBody>
      </p:sp>
      <p:sp>
        <p:nvSpPr>
          <p:cNvPr id="12" name="TextBox 11">
            <a:extLst>
              <a:ext uri="{FF2B5EF4-FFF2-40B4-BE49-F238E27FC236}">
                <a16:creationId xmlns:a16="http://schemas.microsoft.com/office/drawing/2014/main" id="{B0A5C82F-FF3C-499C-BD51-3457F0AB2A7C}"/>
              </a:ext>
            </a:extLst>
          </p:cNvPr>
          <p:cNvSpPr txBox="1"/>
          <p:nvPr/>
        </p:nvSpPr>
        <p:spPr>
          <a:xfrm>
            <a:off x="4429958" y="6154028"/>
            <a:ext cx="2454442" cy="461665"/>
          </a:xfrm>
          <a:prstGeom prst="rect">
            <a:avLst/>
          </a:prstGeom>
          <a:noFill/>
        </p:spPr>
        <p:txBody>
          <a:bodyPr wrap="square" rtlCol="0">
            <a:spAutoFit/>
          </a:bodyPr>
          <a:lstStyle/>
          <a:p>
            <a:r>
              <a:rPr lang="en-GB" sz="800">
                <a:solidFill>
                  <a:schemeClr val="tx1">
                    <a:lumMod val="50000"/>
                    <a:lumOff val="50000"/>
                  </a:schemeClr>
                </a:solidFill>
              </a:rPr>
              <a:t>Image credit Ben Jessop on </a:t>
            </a:r>
            <a:r>
              <a:rPr lang="en-GB" sz="800" err="1">
                <a:solidFill>
                  <a:schemeClr val="tx1">
                    <a:lumMod val="50000"/>
                    <a:lumOff val="50000"/>
                  </a:schemeClr>
                </a:solidFill>
              </a:rPr>
              <a:t>Unsplash</a:t>
            </a:r>
            <a:r>
              <a:rPr lang="en-GB" sz="800">
                <a:solidFill>
                  <a:schemeClr val="tx1">
                    <a:lumMod val="50000"/>
                    <a:lumOff val="50000"/>
                  </a:schemeClr>
                </a:solidFill>
              </a:rPr>
              <a:t> </a:t>
            </a:r>
          </a:p>
          <a:p>
            <a:br>
              <a:rPr lang="en-GB" sz="800">
                <a:solidFill>
                  <a:schemeClr val="bg2"/>
                </a:solidFill>
              </a:rPr>
            </a:br>
            <a:endParaRPr lang="en-GB" sz="800">
              <a:solidFill>
                <a:schemeClr val="bg2"/>
              </a:solidFill>
            </a:endParaRPr>
          </a:p>
        </p:txBody>
      </p:sp>
      <p:sp>
        <p:nvSpPr>
          <p:cNvPr id="13" name="TextBox 12">
            <a:extLst>
              <a:ext uri="{FF2B5EF4-FFF2-40B4-BE49-F238E27FC236}">
                <a16:creationId xmlns:a16="http://schemas.microsoft.com/office/drawing/2014/main" id="{27A7BAC1-E57E-81CA-640A-DE95620FED43}"/>
              </a:ext>
            </a:extLst>
          </p:cNvPr>
          <p:cNvSpPr txBox="1"/>
          <p:nvPr/>
        </p:nvSpPr>
        <p:spPr>
          <a:xfrm>
            <a:off x="-95802" y="215423"/>
            <a:ext cx="4994381" cy="646331"/>
          </a:xfrm>
          <a:prstGeom prst="rect">
            <a:avLst/>
          </a:prstGeom>
          <a:noFill/>
        </p:spPr>
        <p:txBody>
          <a:bodyPr wrap="none" rtlCol="0">
            <a:spAutoFit/>
          </a:bodyPr>
          <a:lstStyle/>
          <a:p>
            <a:pPr lvl="0" defTabSz="457200">
              <a:spcBef>
                <a:spcPct val="0"/>
              </a:spcBef>
              <a:defRPr/>
            </a:pPr>
            <a:r>
              <a:rPr lang="en-GB" sz="3600" b="1">
                <a:solidFill>
                  <a:prstClr val="white"/>
                </a:solidFill>
                <a:highlight>
                  <a:srgbClr val="EF6F2C"/>
                </a:highlight>
              </a:rPr>
              <a:t>Key future trends: winter</a:t>
            </a:r>
          </a:p>
        </p:txBody>
      </p:sp>
    </p:spTree>
    <p:extLst>
      <p:ext uri="{BB962C8B-B14F-4D97-AF65-F5344CB8AC3E}">
        <p14:creationId xmlns:p14="http://schemas.microsoft.com/office/powerpoint/2010/main" val="221583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0.18.2.1721"/>
  <p:tag name="SLIDO_PRESENTATION_ID" val="00000000-0000-0000-0000-000000000000"/>
  <p:tag name="SLIDO_EVENT_UUID" val="f20c5848-3482-4b20-b0ed-9c6e1b11c28b"/>
  <p:tag name="SLIDO_EVENT_SECTION_UUID" val="a944dc9e-2835-408c-bd3b-5d67898941e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c77b5a0-3670-4dfb-ab38-b18578db5709">
      <Terms xmlns="http://schemas.microsoft.com/office/infopath/2007/PartnerControls"/>
    </lcf76f155ced4ddcb4097134ff3c332f>
    <TaxCatchAll xmlns="62625296-d6a8-4541-82a5-1fb57ec2fb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FEC1BCFDCD31443B21593F564BDD928" ma:contentTypeVersion="16" ma:contentTypeDescription="Create a new document." ma:contentTypeScope="" ma:versionID="47d29af7eeb408fb27e9bd357436ed70">
  <xsd:schema xmlns:xsd="http://www.w3.org/2001/XMLSchema" xmlns:xs="http://www.w3.org/2001/XMLSchema" xmlns:p="http://schemas.microsoft.com/office/2006/metadata/properties" xmlns:ns2="62625296-d6a8-4541-82a5-1fb57ec2fb9c" xmlns:ns3="5c77b5a0-3670-4dfb-ab38-b18578db5709" targetNamespace="http://schemas.microsoft.com/office/2006/metadata/properties" ma:root="true" ma:fieldsID="cb20190288b307090a8d0318f8729943" ns2:_="" ns3:_="">
    <xsd:import namespace="62625296-d6a8-4541-82a5-1fb57ec2fb9c"/>
    <xsd:import namespace="5c77b5a0-3670-4dfb-ab38-b18578db570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25296-d6a8-4541-82a5-1fb57ec2fb9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fdef110-00f7-4938-a77c-742c7a98ef9c}" ma:internalName="TaxCatchAll" ma:showField="CatchAllData" ma:web="62625296-d6a8-4541-82a5-1fb57ec2fb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c77b5a0-3670-4dfb-ab38-b18578db570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668f894-e19a-4173-a04a-6f7adaa74ec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6F2310-452F-4407-AA71-417F6481B678}">
  <ds:schemaRefs>
    <ds:schemaRef ds:uri="http://schemas.microsoft.com/sharepoint/v3/contenttype/forms"/>
  </ds:schemaRefs>
</ds:datastoreItem>
</file>

<file path=customXml/itemProps2.xml><?xml version="1.0" encoding="utf-8"?>
<ds:datastoreItem xmlns:ds="http://schemas.openxmlformats.org/officeDocument/2006/customXml" ds:itemID="{3882C45D-1987-4573-8498-3DD79C51B44B}">
  <ds:schemaRefs>
    <ds:schemaRef ds:uri="5c77b5a0-3670-4dfb-ab38-b18578db5709"/>
    <ds:schemaRef ds:uri="62625296-d6a8-4541-82a5-1fb57ec2fb9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57195E6-C61D-46E4-9B48-0CCCE09D19AC}">
  <ds:schemaRefs>
    <ds:schemaRef ds:uri="5c77b5a0-3670-4dfb-ab38-b18578db5709"/>
    <ds:schemaRef ds:uri="62625296-d6a8-4541-82a5-1fb57ec2fb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1817</Words>
  <Application>Microsoft Office PowerPoint</Application>
  <PresentationFormat>Widescreen</PresentationFormat>
  <Paragraphs>209</Paragraphs>
  <Slides>26</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alternate-gothic-no-2-d</vt:lpstr>
      <vt:lpstr>-apple-system</vt:lpstr>
      <vt:lpstr>Arial</vt:lpstr>
      <vt:lpstr>Calibri</vt:lpstr>
      <vt:lpstr>proxima-nova</vt:lpstr>
      <vt:lpstr>Roboto</vt:lpstr>
      <vt:lpstr>1_Office Theme</vt:lpstr>
      <vt:lpstr>Climate change adaptation whirlwind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respond?</vt:lpstr>
      <vt:lpstr>PowerPoint Presentation</vt:lpstr>
      <vt:lpstr>How do we respond?</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Iryna Zamuruieva</dc:creator>
  <cp:lastModifiedBy>Eleanor Pratt</cp:lastModifiedBy>
  <cp:revision>2</cp:revision>
  <dcterms:created xsi:type="dcterms:W3CDTF">2021-06-07T15:33:50Z</dcterms:created>
  <dcterms:modified xsi:type="dcterms:W3CDTF">2022-08-17T15:58:09Z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0.18.2.1721</vt:lpwstr>
  </property>
  <property fmtid="{D5CDD505-2E9C-101B-9397-08002B2CF9AE}" pid="3" name="ContentTypeId">
    <vt:lpwstr>0x010100EFEC1BCFDCD31443B21593F564BDD928</vt:lpwstr>
  </property>
  <property fmtid="{D5CDD505-2E9C-101B-9397-08002B2CF9AE}" pid="4" name="MediaServiceImageTags">
    <vt:lpwstr/>
  </property>
</Properties>
</file>